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8"/>
  </p:notesMasterIdLst>
  <p:sldIdLst>
    <p:sldId id="256" r:id="rId2"/>
    <p:sldId id="257" r:id="rId3"/>
    <p:sldId id="279" r:id="rId4"/>
    <p:sldId id="276" r:id="rId5"/>
    <p:sldId id="277" r:id="rId6"/>
    <p:sldId id="278" r:id="rId7"/>
    <p:sldId id="281" r:id="rId8"/>
    <p:sldId id="258" r:id="rId9"/>
    <p:sldId id="280" r:id="rId10"/>
    <p:sldId id="265" r:id="rId11"/>
    <p:sldId id="274" r:id="rId12"/>
    <p:sldId id="261" r:id="rId13"/>
    <p:sldId id="266" r:id="rId14"/>
    <p:sldId id="267" r:id="rId15"/>
    <p:sldId id="268" r:id="rId16"/>
    <p:sldId id="273" r:id="rId17"/>
    <p:sldId id="260" r:id="rId18"/>
    <p:sldId id="259" r:id="rId19"/>
    <p:sldId id="269" r:id="rId20"/>
    <p:sldId id="275" r:id="rId21"/>
    <p:sldId id="271" r:id="rId22"/>
    <p:sldId id="272" r:id="rId23"/>
    <p:sldId id="264" r:id="rId24"/>
    <p:sldId id="263" r:id="rId25"/>
    <p:sldId id="262" r:id="rId26"/>
    <p:sldId id="270"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2C1E7377-43E8-4D6A-B790-48D249506175}">
          <p14:sldIdLst>
            <p14:sldId id="256"/>
            <p14:sldId id="257"/>
          </p14:sldIdLst>
        </p14:section>
        <p14:section name="Begripsomschrijving" id="{6B049950-B3DF-40A5-A864-FDF78EA28DDC}">
          <p14:sldIdLst>
            <p14:sldId id="279"/>
            <p14:sldId id="276"/>
            <p14:sldId id="277"/>
            <p14:sldId id="278"/>
            <p14:sldId id="281"/>
          </p14:sldIdLst>
        </p14:section>
        <p14:section name="Het 3xM Model" id="{78CDC3A4-13AC-47ED-BBB4-58D685CD46F2}">
          <p14:sldIdLst>
            <p14:sldId id="258"/>
            <p14:sldId id="280"/>
            <p14:sldId id="265"/>
            <p14:sldId id="274"/>
            <p14:sldId id="261"/>
          </p14:sldIdLst>
        </p14:section>
        <p14:section name="Toetsen" id="{BEBC2BBB-41BB-4D53-912E-489DCA95F0E1}">
          <p14:sldIdLst>
            <p14:sldId id="266"/>
            <p14:sldId id="267"/>
            <p14:sldId id="268"/>
          </p14:sldIdLst>
        </p14:section>
        <p14:section name="Mijn persoonlijk verhaal" id="{12289EFC-AFBE-4D61-A996-C9E1E7754BB6}">
          <p14:sldIdLst>
            <p14:sldId id="273"/>
            <p14:sldId id="260"/>
            <p14:sldId id="259"/>
          </p14:sldIdLst>
        </p14:section>
        <p14:section name="Verbintenis persoon en organisatie" id="{BE03E530-66EE-4022-AEF1-3E431B13DEF4}">
          <p14:sldIdLst>
            <p14:sldId id="269"/>
            <p14:sldId id="275"/>
          </p14:sldIdLst>
        </p14:section>
        <p14:section name="Conclusie" id="{79775088-A9BC-4C04-9A93-08F0AFD5E32C}">
          <p14:sldIdLst>
            <p14:sldId id="271"/>
            <p14:sldId id="272"/>
          </p14:sldIdLst>
        </p14:section>
        <p14:section name="Niet meer nodig" id="{06630F05-DC30-49E7-B461-BD005D2FB594}">
          <p14:sldIdLst>
            <p14:sldId id="264"/>
            <p14:sldId id="263"/>
            <p14:sldId id="262"/>
            <p14:sldId id="27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7" autoAdjust="0"/>
    <p:restoredTop sz="94660"/>
  </p:normalViewPr>
  <p:slideViewPr>
    <p:cSldViewPr snapToGrid="0">
      <p:cViewPr varScale="1">
        <p:scale>
          <a:sx n="47" d="100"/>
          <a:sy n="47" d="100"/>
        </p:scale>
        <p:origin x="127" y="48"/>
      </p:cViewPr>
      <p:guideLst/>
    </p:cSldViewPr>
  </p:slideViewPr>
  <p:notesTextViewPr>
    <p:cViewPr>
      <p:scale>
        <a:sx n="1" d="1"/>
        <a:sy n="1" d="1"/>
      </p:scale>
      <p:origin x="0" y="0"/>
    </p:cViewPr>
  </p:notesTextViewPr>
  <p:notesViewPr>
    <p:cSldViewPr snapToGrid="0">
      <p:cViewPr varScale="1">
        <p:scale>
          <a:sx n="64" d="100"/>
          <a:sy n="64" d="100"/>
        </p:scale>
        <p:origin x="2898"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image" Target="../media/image1.jpeg"/><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werkblad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nl-NL"/>
              <a:t>Gaventest Martien Timmer 19 januari 2004 </a:t>
            </a:r>
          </a:p>
        </c:rich>
      </c:tx>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nl-NL"/>
        </a:p>
      </c:txPr>
    </c:title>
    <c:autoTitleDeleted val="0"/>
    <c:plotArea>
      <c:layout/>
      <c:barChart>
        <c:barDir val="bar"/>
        <c:grouping val="clustered"/>
        <c:varyColors val="0"/>
        <c:ser>
          <c:idx val="0"/>
          <c:order val="0"/>
          <c:spPr>
            <a:blipFill>
              <a:blip xmlns:r="http://schemas.openxmlformats.org/officeDocument/2006/relationships" r:embed="rId3">
                <a:duotone>
                  <a:schemeClr val="accent2">
                    <a:shade val="74000"/>
                    <a:satMod val="130000"/>
                    <a:lumMod val="90000"/>
                  </a:schemeClr>
                  <a:schemeClr val="accent2">
                    <a:tint val="94000"/>
                    <a:satMod val="120000"/>
                    <a:lumMod val="104000"/>
                  </a:schemeClr>
                </a:duotone>
              </a:blip>
              <a:tile tx="0" ty="0" sx="100000" sy="100000" flip="none" algn="tl"/>
            </a:blipFill>
            <a:ln>
              <a:noFill/>
            </a:ln>
            <a:effectLst>
              <a:outerShdw blurRad="57150" dist="19050" dir="5400000" algn="ctr" rotWithShape="0">
                <a:srgbClr val="000000">
                  <a:alpha val="63000"/>
                </a:srgbClr>
              </a:outerShdw>
            </a:effectLst>
          </c:spPr>
          <c:invertIfNegative val="0"/>
          <c:cat>
            <c:strRef>
              <c:f>Blad1!$B$6:$B$29</c:f>
              <c:strCache>
                <c:ptCount val="24"/>
                <c:pt idx="0">
                  <c:v>Handvaardigheid</c:v>
                </c:pt>
                <c:pt idx="1">
                  <c:v>Muziek</c:v>
                </c:pt>
                <c:pt idx="2">
                  <c:v>Genezing</c:v>
                </c:pt>
                <c:pt idx="3">
                  <c:v>Vakmanschap</c:v>
                </c:pt>
                <c:pt idx="4">
                  <c:v>Barmhartigheid</c:v>
                </c:pt>
                <c:pt idx="5">
                  <c:v>Gastvrijheid</c:v>
                </c:pt>
                <c:pt idx="6">
                  <c:v>Dienen</c:v>
                </c:pt>
                <c:pt idx="7">
                  <c:v>Gebed</c:v>
                </c:pt>
                <c:pt idx="8">
                  <c:v>Artistiek</c:v>
                </c:pt>
                <c:pt idx="9">
                  <c:v>Bestuur</c:v>
                </c:pt>
                <c:pt idx="10">
                  <c:v>Zielzorg</c:v>
                </c:pt>
                <c:pt idx="11">
                  <c:v>Organisatie</c:v>
                </c:pt>
                <c:pt idx="12">
                  <c:v>Wijsheid</c:v>
                </c:pt>
                <c:pt idx="13">
                  <c:v>Geven</c:v>
                </c:pt>
                <c:pt idx="14">
                  <c:v>Onderscheid van geesten</c:v>
                </c:pt>
                <c:pt idx="15">
                  <c:v>Kennis</c:v>
                </c:pt>
                <c:pt idx="16">
                  <c:v>Bemoediging</c:v>
                </c:pt>
                <c:pt idx="17">
                  <c:v>Evangelisatie</c:v>
                </c:pt>
                <c:pt idx="18">
                  <c:v>Herderschap</c:v>
                </c:pt>
                <c:pt idx="19">
                  <c:v>Leiderschap</c:v>
                </c:pt>
                <c:pt idx="20">
                  <c:v>Onderricht</c:v>
                </c:pt>
                <c:pt idx="21">
                  <c:v>Apostelschap</c:v>
                </c:pt>
                <c:pt idx="22">
                  <c:v>Geloof</c:v>
                </c:pt>
                <c:pt idx="23">
                  <c:v>Profetie</c:v>
                </c:pt>
              </c:strCache>
            </c:strRef>
          </c:cat>
          <c:val>
            <c:numRef>
              <c:f>Blad1!$A$6:$A$29</c:f>
              <c:numCache>
                <c:formatCode>General</c:formatCode>
                <c:ptCount val="24"/>
                <c:pt idx="0">
                  <c:v>2</c:v>
                </c:pt>
                <c:pt idx="1">
                  <c:v>2</c:v>
                </c:pt>
                <c:pt idx="2">
                  <c:v>5</c:v>
                </c:pt>
                <c:pt idx="3">
                  <c:v>6</c:v>
                </c:pt>
                <c:pt idx="4">
                  <c:v>7</c:v>
                </c:pt>
                <c:pt idx="5">
                  <c:v>7</c:v>
                </c:pt>
                <c:pt idx="6">
                  <c:v>8</c:v>
                </c:pt>
                <c:pt idx="7">
                  <c:v>8</c:v>
                </c:pt>
                <c:pt idx="8">
                  <c:v>9</c:v>
                </c:pt>
                <c:pt idx="9">
                  <c:v>10</c:v>
                </c:pt>
                <c:pt idx="10">
                  <c:v>10</c:v>
                </c:pt>
                <c:pt idx="11">
                  <c:v>12</c:v>
                </c:pt>
                <c:pt idx="12">
                  <c:v>12</c:v>
                </c:pt>
                <c:pt idx="13">
                  <c:v>13</c:v>
                </c:pt>
                <c:pt idx="14">
                  <c:v>13</c:v>
                </c:pt>
                <c:pt idx="15">
                  <c:v>14</c:v>
                </c:pt>
                <c:pt idx="16">
                  <c:v>16</c:v>
                </c:pt>
                <c:pt idx="17">
                  <c:v>16</c:v>
                </c:pt>
                <c:pt idx="18">
                  <c:v>16</c:v>
                </c:pt>
                <c:pt idx="19">
                  <c:v>16</c:v>
                </c:pt>
                <c:pt idx="20">
                  <c:v>16</c:v>
                </c:pt>
                <c:pt idx="21">
                  <c:v>17</c:v>
                </c:pt>
                <c:pt idx="22">
                  <c:v>17</c:v>
                </c:pt>
                <c:pt idx="23">
                  <c:v>17</c:v>
                </c:pt>
              </c:numCache>
            </c:numRef>
          </c:val>
        </c:ser>
        <c:ser>
          <c:idx val="1"/>
          <c:order val="1"/>
          <c:spPr>
            <a:blipFill>
              <a:blip xmlns:r="http://schemas.openxmlformats.org/officeDocument/2006/relationships" r:embed="rId3">
                <a:duotone>
                  <a:schemeClr val="accent4">
                    <a:shade val="74000"/>
                    <a:satMod val="130000"/>
                    <a:lumMod val="90000"/>
                  </a:schemeClr>
                  <a:schemeClr val="accent4">
                    <a:tint val="94000"/>
                    <a:satMod val="120000"/>
                    <a:lumMod val="104000"/>
                  </a:schemeClr>
                </a:duotone>
              </a:blip>
              <a:tile tx="0" ty="0" sx="100000" sy="100000" flip="none" algn="tl"/>
            </a:blipFill>
            <a:ln>
              <a:noFill/>
            </a:ln>
            <a:effectLst>
              <a:outerShdw blurRad="57150" dist="19050" dir="5400000" algn="ctr" rotWithShape="0">
                <a:srgbClr val="000000">
                  <a:alpha val="63000"/>
                </a:srgbClr>
              </a:outerShdw>
            </a:effectLst>
          </c:spPr>
          <c:invertIfNegative val="0"/>
          <c:cat>
            <c:strRef>
              <c:f>Blad1!$B$6:$B$29</c:f>
              <c:strCache>
                <c:ptCount val="24"/>
                <c:pt idx="0">
                  <c:v>Handvaardigheid</c:v>
                </c:pt>
                <c:pt idx="1">
                  <c:v>Muziek</c:v>
                </c:pt>
                <c:pt idx="2">
                  <c:v>Genezing</c:v>
                </c:pt>
                <c:pt idx="3">
                  <c:v>Vakmanschap</c:v>
                </c:pt>
                <c:pt idx="4">
                  <c:v>Barmhartigheid</c:v>
                </c:pt>
                <c:pt idx="5">
                  <c:v>Gastvrijheid</c:v>
                </c:pt>
                <c:pt idx="6">
                  <c:v>Dienen</c:v>
                </c:pt>
                <c:pt idx="7">
                  <c:v>Gebed</c:v>
                </c:pt>
                <c:pt idx="8">
                  <c:v>Artistiek</c:v>
                </c:pt>
                <c:pt idx="9">
                  <c:v>Bestuur</c:v>
                </c:pt>
                <c:pt idx="10">
                  <c:v>Zielzorg</c:v>
                </c:pt>
                <c:pt idx="11">
                  <c:v>Organisatie</c:v>
                </c:pt>
                <c:pt idx="12">
                  <c:v>Wijsheid</c:v>
                </c:pt>
                <c:pt idx="13">
                  <c:v>Geven</c:v>
                </c:pt>
                <c:pt idx="14">
                  <c:v>Onderscheid van geesten</c:v>
                </c:pt>
                <c:pt idx="15">
                  <c:v>Kennis</c:v>
                </c:pt>
                <c:pt idx="16">
                  <c:v>Bemoediging</c:v>
                </c:pt>
                <c:pt idx="17">
                  <c:v>Evangelisatie</c:v>
                </c:pt>
                <c:pt idx="18">
                  <c:v>Herderschap</c:v>
                </c:pt>
                <c:pt idx="19">
                  <c:v>Leiderschap</c:v>
                </c:pt>
                <c:pt idx="20">
                  <c:v>Onderricht</c:v>
                </c:pt>
                <c:pt idx="21">
                  <c:v>Apostelschap</c:v>
                </c:pt>
                <c:pt idx="22">
                  <c:v>Geloof</c:v>
                </c:pt>
                <c:pt idx="23">
                  <c:v>Profetie</c:v>
                </c:pt>
              </c:strCache>
            </c:strRef>
          </c:cat>
          <c:val>
            <c:numRef>
              <c:f>Blad1!$B$1</c:f>
              <c:numCache>
                <c:formatCode>General</c:formatCode>
                <c:ptCount val="1"/>
                <c:pt idx="0">
                  <c:v>0</c:v>
                </c:pt>
              </c:numCache>
            </c:numRef>
          </c:val>
        </c:ser>
        <c:dLbls>
          <c:showLegendKey val="0"/>
          <c:showVal val="0"/>
          <c:showCatName val="0"/>
          <c:showSerName val="0"/>
          <c:showPercent val="0"/>
          <c:showBubbleSize val="0"/>
        </c:dLbls>
        <c:gapWidth val="115"/>
        <c:overlap val="-20"/>
        <c:axId val="-772211904"/>
        <c:axId val="-772210816"/>
      </c:barChart>
      <c:catAx>
        <c:axId val="-772211904"/>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nl-NL"/>
          </a:p>
        </c:txPr>
        <c:crossAx val="-772210816"/>
        <c:crosses val="autoZero"/>
        <c:auto val="1"/>
        <c:lblAlgn val="ctr"/>
        <c:lblOffset val="100"/>
        <c:noMultiLvlLbl val="0"/>
      </c:catAx>
      <c:valAx>
        <c:axId val="-772210816"/>
        <c:scaling>
          <c:orientation val="minMax"/>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nl-NL"/>
          </a:p>
        </c:txPr>
        <c:crossAx val="-772211904"/>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nl-NL"/>
    </a:p>
  </c:txPr>
  <c:externalData r:id="rId4">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D6E1FD-F6CF-46D7-9A6A-707ADB69AB6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nl-NL"/>
        </a:p>
      </dgm:t>
    </dgm:pt>
    <dgm:pt modelId="{5AA442F0-120F-4466-9522-50F36422652D}">
      <dgm:prSet/>
      <dgm:spPr>
        <a:solidFill>
          <a:schemeClr val="accent1">
            <a:lumMod val="75000"/>
          </a:schemeClr>
        </a:solidFill>
      </dgm:spPr>
      <dgm:t>
        <a:bodyPr/>
        <a:lstStyle/>
        <a:p>
          <a:pPr rtl="0"/>
          <a:r>
            <a:rPr lang="nl-NL" dirty="0" smtClean="0"/>
            <a:t>Het is een essentiële vorm van getuigen van de kerk ook in de politiek. Het wordt gekarakteriseerd door de passie voor gerechtigheid.</a:t>
          </a:r>
          <a:endParaRPr lang="nl-NL" dirty="0"/>
        </a:p>
      </dgm:t>
    </dgm:pt>
    <dgm:pt modelId="{3FA1B0BC-D9FE-4046-A5F2-DE4EA157E90B}" type="parTrans" cxnId="{13F6902C-57D3-44C0-9090-56CC72C5B861}">
      <dgm:prSet/>
      <dgm:spPr/>
      <dgm:t>
        <a:bodyPr/>
        <a:lstStyle/>
        <a:p>
          <a:endParaRPr lang="nl-NL"/>
        </a:p>
      </dgm:t>
    </dgm:pt>
    <dgm:pt modelId="{6222E51B-9DBA-477D-9274-CC735D1C0456}" type="sibTrans" cxnId="{13F6902C-57D3-44C0-9090-56CC72C5B861}">
      <dgm:prSet/>
      <dgm:spPr/>
      <dgm:t>
        <a:bodyPr/>
        <a:lstStyle/>
        <a:p>
          <a:endParaRPr lang="nl-NL"/>
        </a:p>
      </dgm:t>
    </dgm:pt>
    <dgm:pt modelId="{BB3BAD3A-FA8E-4B40-8F0C-90E0FB13B677}">
      <dgm:prSet/>
      <dgm:spPr>
        <a:solidFill>
          <a:schemeClr val="accent1">
            <a:lumMod val="75000"/>
          </a:schemeClr>
        </a:solidFill>
      </dgm:spPr>
      <dgm:t>
        <a:bodyPr/>
        <a:lstStyle/>
        <a:p>
          <a:pPr rtl="0"/>
          <a:r>
            <a:rPr lang="nl-NL" dirty="0" smtClean="0"/>
            <a:t>Het is </a:t>
          </a:r>
          <a:r>
            <a:rPr lang="nl-NL" dirty="0" err="1" smtClean="0"/>
            <a:t>çonnected</a:t>
          </a:r>
          <a:r>
            <a:rPr lang="nl-NL" dirty="0" smtClean="0"/>
            <a:t> </a:t>
          </a:r>
          <a:r>
            <a:rPr lang="nl-NL" dirty="0" err="1" smtClean="0"/>
            <a:t>criticism</a:t>
          </a:r>
          <a:r>
            <a:rPr lang="nl-NL" dirty="0" smtClean="0"/>
            <a:t> (</a:t>
          </a:r>
          <a:r>
            <a:rPr lang="nl-NL" dirty="0" err="1" smtClean="0"/>
            <a:t>Walzer</a:t>
          </a:r>
          <a:r>
            <a:rPr lang="nl-NL" dirty="0" smtClean="0"/>
            <a:t> 1993) </a:t>
          </a:r>
          <a:r>
            <a:rPr lang="nl-NL" dirty="0" smtClean="0"/>
            <a:t>gebaseerd </a:t>
          </a:r>
          <a:r>
            <a:rPr lang="nl-NL" dirty="0" smtClean="0"/>
            <a:t>op relatie, liefde en respect voor degenen die het adresseert.</a:t>
          </a:r>
          <a:endParaRPr lang="nl-NL" dirty="0"/>
        </a:p>
      </dgm:t>
    </dgm:pt>
    <dgm:pt modelId="{2A6AC763-1148-48BF-8CF0-D28FF3978A0C}" type="parTrans" cxnId="{9992470F-49D1-49B2-BC01-DFE2CAE98571}">
      <dgm:prSet/>
      <dgm:spPr/>
      <dgm:t>
        <a:bodyPr/>
        <a:lstStyle/>
        <a:p>
          <a:endParaRPr lang="nl-NL"/>
        </a:p>
      </dgm:t>
    </dgm:pt>
    <dgm:pt modelId="{C18036F3-2598-42F1-8F31-247ED38900AC}" type="sibTrans" cxnId="{9992470F-49D1-49B2-BC01-DFE2CAE98571}">
      <dgm:prSet/>
      <dgm:spPr/>
      <dgm:t>
        <a:bodyPr/>
        <a:lstStyle/>
        <a:p>
          <a:endParaRPr lang="nl-NL"/>
        </a:p>
      </dgm:t>
    </dgm:pt>
    <dgm:pt modelId="{AE47594C-5079-4371-9638-EDF731EBAE44}">
      <dgm:prSet/>
      <dgm:spPr>
        <a:solidFill>
          <a:schemeClr val="accent1">
            <a:lumMod val="75000"/>
          </a:schemeClr>
        </a:solidFill>
      </dgm:spPr>
      <dgm:t>
        <a:bodyPr/>
        <a:lstStyle/>
        <a:p>
          <a:pPr rtl="0"/>
          <a:r>
            <a:rPr lang="nl-NL" dirty="0" smtClean="0"/>
            <a:t>Dient altijd afgewogen te worden tegen de consequenties voor verandering voor de armen en </a:t>
          </a:r>
          <a:r>
            <a:rPr lang="nl-NL" dirty="0" err="1" smtClean="0"/>
            <a:t>achtergestelden</a:t>
          </a:r>
          <a:endParaRPr lang="nl-NL" dirty="0"/>
        </a:p>
      </dgm:t>
    </dgm:pt>
    <dgm:pt modelId="{D88CAB18-5A52-422C-87F8-ED7717CFEBD0}" type="parTrans" cxnId="{009E4CB0-4424-4FBD-BB98-9BCE92F75DE0}">
      <dgm:prSet/>
      <dgm:spPr/>
      <dgm:t>
        <a:bodyPr/>
        <a:lstStyle/>
        <a:p>
          <a:endParaRPr lang="nl-NL"/>
        </a:p>
      </dgm:t>
    </dgm:pt>
    <dgm:pt modelId="{AC3773D2-D780-4A25-A23C-99BECFD68E79}" type="sibTrans" cxnId="{009E4CB0-4424-4FBD-BB98-9BCE92F75DE0}">
      <dgm:prSet/>
      <dgm:spPr/>
      <dgm:t>
        <a:bodyPr/>
        <a:lstStyle/>
        <a:p>
          <a:endParaRPr lang="nl-NL"/>
        </a:p>
      </dgm:t>
    </dgm:pt>
    <dgm:pt modelId="{447821EB-18C3-4561-BFCB-5213F95C0F04}" type="pres">
      <dgm:prSet presAssocID="{EED6E1FD-F6CF-46D7-9A6A-707ADB69AB6B}" presName="linear" presStyleCnt="0">
        <dgm:presLayoutVars>
          <dgm:animLvl val="lvl"/>
          <dgm:resizeHandles val="exact"/>
        </dgm:presLayoutVars>
      </dgm:prSet>
      <dgm:spPr/>
      <dgm:t>
        <a:bodyPr/>
        <a:lstStyle/>
        <a:p>
          <a:endParaRPr lang="nl-NL"/>
        </a:p>
      </dgm:t>
    </dgm:pt>
    <dgm:pt modelId="{459B3385-7D1E-45DE-9572-00D72FA43DE3}" type="pres">
      <dgm:prSet presAssocID="{5AA442F0-120F-4466-9522-50F36422652D}" presName="parentText" presStyleLbl="node1" presStyleIdx="0" presStyleCnt="3">
        <dgm:presLayoutVars>
          <dgm:chMax val="0"/>
          <dgm:bulletEnabled val="1"/>
        </dgm:presLayoutVars>
      </dgm:prSet>
      <dgm:spPr/>
      <dgm:t>
        <a:bodyPr/>
        <a:lstStyle/>
        <a:p>
          <a:endParaRPr lang="nl-NL"/>
        </a:p>
      </dgm:t>
    </dgm:pt>
    <dgm:pt modelId="{6213AE93-D421-4D01-9665-DD0953C59B74}" type="pres">
      <dgm:prSet presAssocID="{6222E51B-9DBA-477D-9274-CC735D1C0456}" presName="spacer" presStyleCnt="0"/>
      <dgm:spPr/>
    </dgm:pt>
    <dgm:pt modelId="{6819461D-619E-450E-BACF-9C0BD17D62C3}" type="pres">
      <dgm:prSet presAssocID="{BB3BAD3A-FA8E-4B40-8F0C-90E0FB13B677}" presName="parentText" presStyleLbl="node1" presStyleIdx="1" presStyleCnt="3">
        <dgm:presLayoutVars>
          <dgm:chMax val="0"/>
          <dgm:bulletEnabled val="1"/>
        </dgm:presLayoutVars>
      </dgm:prSet>
      <dgm:spPr/>
      <dgm:t>
        <a:bodyPr/>
        <a:lstStyle/>
        <a:p>
          <a:endParaRPr lang="nl-NL"/>
        </a:p>
      </dgm:t>
    </dgm:pt>
    <dgm:pt modelId="{9B6A04B8-494E-454B-A9A7-86C485C433BC}" type="pres">
      <dgm:prSet presAssocID="{C18036F3-2598-42F1-8F31-247ED38900AC}" presName="spacer" presStyleCnt="0"/>
      <dgm:spPr/>
    </dgm:pt>
    <dgm:pt modelId="{75082B07-57D4-4D3A-A2B4-22AABC2D5511}" type="pres">
      <dgm:prSet presAssocID="{AE47594C-5079-4371-9638-EDF731EBAE44}" presName="parentText" presStyleLbl="node1" presStyleIdx="2" presStyleCnt="3">
        <dgm:presLayoutVars>
          <dgm:chMax val="0"/>
          <dgm:bulletEnabled val="1"/>
        </dgm:presLayoutVars>
      </dgm:prSet>
      <dgm:spPr/>
      <dgm:t>
        <a:bodyPr/>
        <a:lstStyle/>
        <a:p>
          <a:endParaRPr lang="nl-NL"/>
        </a:p>
      </dgm:t>
    </dgm:pt>
  </dgm:ptLst>
  <dgm:cxnLst>
    <dgm:cxn modelId="{9992470F-49D1-49B2-BC01-DFE2CAE98571}" srcId="{EED6E1FD-F6CF-46D7-9A6A-707ADB69AB6B}" destId="{BB3BAD3A-FA8E-4B40-8F0C-90E0FB13B677}" srcOrd="1" destOrd="0" parTransId="{2A6AC763-1148-48BF-8CF0-D28FF3978A0C}" sibTransId="{C18036F3-2598-42F1-8F31-247ED38900AC}"/>
    <dgm:cxn modelId="{93988989-E35C-47D0-BC07-91E9FF3DDE9D}" type="presOf" srcId="{EED6E1FD-F6CF-46D7-9A6A-707ADB69AB6B}" destId="{447821EB-18C3-4561-BFCB-5213F95C0F04}" srcOrd="0" destOrd="0" presId="urn:microsoft.com/office/officeart/2005/8/layout/vList2"/>
    <dgm:cxn modelId="{13F6902C-57D3-44C0-9090-56CC72C5B861}" srcId="{EED6E1FD-F6CF-46D7-9A6A-707ADB69AB6B}" destId="{5AA442F0-120F-4466-9522-50F36422652D}" srcOrd="0" destOrd="0" parTransId="{3FA1B0BC-D9FE-4046-A5F2-DE4EA157E90B}" sibTransId="{6222E51B-9DBA-477D-9274-CC735D1C0456}"/>
    <dgm:cxn modelId="{C2776188-D9E9-4D7D-8E04-F3E6B361E7C8}" type="presOf" srcId="{BB3BAD3A-FA8E-4B40-8F0C-90E0FB13B677}" destId="{6819461D-619E-450E-BACF-9C0BD17D62C3}" srcOrd="0" destOrd="0" presId="urn:microsoft.com/office/officeart/2005/8/layout/vList2"/>
    <dgm:cxn modelId="{009E4CB0-4424-4FBD-BB98-9BCE92F75DE0}" srcId="{EED6E1FD-F6CF-46D7-9A6A-707ADB69AB6B}" destId="{AE47594C-5079-4371-9638-EDF731EBAE44}" srcOrd="2" destOrd="0" parTransId="{D88CAB18-5A52-422C-87F8-ED7717CFEBD0}" sibTransId="{AC3773D2-D780-4A25-A23C-99BECFD68E79}"/>
    <dgm:cxn modelId="{0149CC01-935C-4B8D-B7AE-448EACD7CDBE}" type="presOf" srcId="{AE47594C-5079-4371-9638-EDF731EBAE44}" destId="{75082B07-57D4-4D3A-A2B4-22AABC2D5511}" srcOrd="0" destOrd="0" presId="urn:microsoft.com/office/officeart/2005/8/layout/vList2"/>
    <dgm:cxn modelId="{0835AFD6-D726-42EE-89B6-18DC39D4E957}" type="presOf" srcId="{5AA442F0-120F-4466-9522-50F36422652D}" destId="{459B3385-7D1E-45DE-9572-00D72FA43DE3}" srcOrd="0" destOrd="0" presId="urn:microsoft.com/office/officeart/2005/8/layout/vList2"/>
    <dgm:cxn modelId="{7EAD65ED-6EDA-49BE-88A7-7ADCFAE50193}" type="presParOf" srcId="{447821EB-18C3-4561-BFCB-5213F95C0F04}" destId="{459B3385-7D1E-45DE-9572-00D72FA43DE3}" srcOrd="0" destOrd="0" presId="urn:microsoft.com/office/officeart/2005/8/layout/vList2"/>
    <dgm:cxn modelId="{32570C09-258A-416D-A9FF-5DF21B3B2318}" type="presParOf" srcId="{447821EB-18C3-4561-BFCB-5213F95C0F04}" destId="{6213AE93-D421-4D01-9665-DD0953C59B74}" srcOrd="1" destOrd="0" presId="urn:microsoft.com/office/officeart/2005/8/layout/vList2"/>
    <dgm:cxn modelId="{BD100968-94FC-4378-BD5D-0A5024707859}" type="presParOf" srcId="{447821EB-18C3-4561-BFCB-5213F95C0F04}" destId="{6819461D-619E-450E-BACF-9C0BD17D62C3}" srcOrd="2" destOrd="0" presId="urn:microsoft.com/office/officeart/2005/8/layout/vList2"/>
    <dgm:cxn modelId="{11059C70-463E-4803-A783-481E1EFCDB90}" type="presParOf" srcId="{447821EB-18C3-4561-BFCB-5213F95C0F04}" destId="{9B6A04B8-494E-454B-A9A7-86C485C433BC}" srcOrd="3" destOrd="0" presId="urn:microsoft.com/office/officeart/2005/8/layout/vList2"/>
    <dgm:cxn modelId="{5D2AE63D-E069-4DFC-8D22-2A452CE3CE75}" type="presParOf" srcId="{447821EB-18C3-4561-BFCB-5213F95C0F04}" destId="{75082B07-57D4-4D3A-A2B4-22AABC2D551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417E19-9162-461D-9B01-062E322598F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nl-NL"/>
        </a:p>
      </dgm:t>
    </dgm:pt>
    <dgm:pt modelId="{08849166-A811-40F2-95E7-84BA8F7CD8D3}">
      <dgm:prSet/>
      <dgm:spPr>
        <a:solidFill>
          <a:schemeClr val="accent1">
            <a:lumMod val="75000"/>
          </a:schemeClr>
        </a:solidFill>
      </dgm:spPr>
      <dgm:t>
        <a:bodyPr/>
        <a:lstStyle/>
        <a:p>
          <a:pPr rtl="0"/>
          <a:r>
            <a:rPr lang="nl-NL" smtClean="0"/>
            <a:t>Afgewogen te worden tegen een alternatieve aanpak uit de wijsheidstraditie</a:t>
          </a:r>
          <a:endParaRPr lang="nl-NL"/>
        </a:p>
      </dgm:t>
    </dgm:pt>
    <dgm:pt modelId="{7E357A7B-E2E5-46A3-AD9B-7E0C5FBE1174}" type="parTrans" cxnId="{3EC10111-7C00-49D7-9C15-CE2A61A99FBF}">
      <dgm:prSet/>
      <dgm:spPr/>
      <dgm:t>
        <a:bodyPr/>
        <a:lstStyle/>
        <a:p>
          <a:endParaRPr lang="nl-NL"/>
        </a:p>
      </dgm:t>
    </dgm:pt>
    <dgm:pt modelId="{F01431A7-BAC5-45B6-968B-37FFA1AB8DCB}" type="sibTrans" cxnId="{3EC10111-7C00-49D7-9C15-CE2A61A99FBF}">
      <dgm:prSet/>
      <dgm:spPr/>
      <dgm:t>
        <a:bodyPr/>
        <a:lstStyle/>
        <a:p>
          <a:endParaRPr lang="nl-NL"/>
        </a:p>
      </dgm:t>
    </dgm:pt>
    <dgm:pt modelId="{D541E960-45A9-40C3-B666-4F77588F5EB8}">
      <dgm:prSet/>
      <dgm:spPr>
        <a:solidFill>
          <a:schemeClr val="accent1">
            <a:lumMod val="75000"/>
          </a:schemeClr>
        </a:solidFill>
      </dgm:spPr>
      <dgm:t>
        <a:bodyPr/>
        <a:lstStyle/>
        <a:p>
          <a:pPr rtl="0"/>
          <a:r>
            <a:rPr lang="nl-NL" dirty="0" smtClean="0"/>
            <a:t>Hoeft niet altijd constructief te zijn. Hun  primaire doel is op te roepen tot bekering, verandering van gedachten en gedrag.</a:t>
          </a:r>
          <a:endParaRPr lang="nl-NL" dirty="0"/>
        </a:p>
      </dgm:t>
    </dgm:pt>
    <dgm:pt modelId="{EFC054E1-F0BC-47F8-8B29-4489C2380A28}" type="parTrans" cxnId="{7A2C06EA-014E-425F-9BD3-D7F93C1C025B}">
      <dgm:prSet/>
      <dgm:spPr/>
      <dgm:t>
        <a:bodyPr/>
        <a:lstStyle/>
        <a:p>
          <a:endParaRPr lang="nl-NL"/>
        </a:p>
      </dgm:t>
    </dgm:pt>
    <dgm:pt modelId="{FEB6ADEF-CA14-42F2-9DF4-6D0F6559F38E}" type="sibTrans" cxnId="{7A2C06EA-014E-425F-9BD3-D7F93C1C025B}">
      <dgm:prSet/>
      <dgm:spPr/>
      <dgm:t>
        <a:bodyPr/>
        <a:lstStyle/>
        <a:p>
          <a:endParaRPr lang="nl-NL"/>
        </a:p>
      </dgm:t>
    </dgm:pt>
    <dgm:pt modelId="{BB1562A6-F463-4088-8049-34E4CE3D3970}">
      <dgm:prSet/>
      <dgm:spPr>
        <a:solidFill>
          <a:schemeClr val="accent1">
            <a:lumMod val="75000"/>
          </a:schemeClr>
        </a:solidFill>
      </dgm:spPr>
      <dgm:t>
        <a:bodyPr/>
        <a:lstStyle/>
        <a:p>
          <a:pPr rtl="0"/>
          <a:r>
            <a:rPr lang="nl-NL" smtClean="0"/>
            <a:t>Heeft een speciale rol in landen onder dictatorschap</a:t>
          </a:r>
          <a:endParaRPr lang="nl-NL"/>
        </a:p>
      </dgm:t>
    </dgm:pt>
    <dgm:pt modelId="{4E1F8A21-7198-48EA-9C13-819A388F531A}" type="parTrans" cxnId="{D3317310-C144-470D-8D2B-2680BC8BC506}">
      <dgm:prSet/>
      <dgm:spPr/>
      <dgm:t>
        <a:bodyPr/>
        <a:lstStyle/>
        <a:p>
          <a:endParaRPr lang="nl-NL"/>
        </a:p>
      </dgm:t>
    </dgm:pt>
    <dgm:pt modelId="{3DD59D50-9833-467B-BF99-322E5BD9B60D}" type="sibTrans" cxnId="{D3317310-C144-470D-8D2B-2680BC8BC506}">
      <dgm:prSet/>
      <dgm:spPr/>
      <dgm:t>
        <a:bodyPr/>
        <a:lstStyle/>
        <a:p>
          <a:endParaRPr lang="nl-NL"/>
        </a:p>
      </dgm:t>
    </dgm:pt>
    <dgm:pt modelId="{15F37EA3-7F98-4996-AC0F-7E2F2AB4C24E}">
      <dgm:prSet/>
      <dgm:spPr>
        <a:solidFill>
          <a:schemeClr val="accent1">
            <a:lumMod val="75000"/>
          </a:schemeClr>
        </a:solidFill>
      </dgm:spPr>
      <dgm:t>
        <a:bodyPr/>
        <a:lstStyle/>
        <a:p>
          <a:pPr rtl="0"/>
          <a:r>
            <a:rPr lang="nl-NL" dirty="0" smtClean="0"/>
            <a:t>Bij meer vrije samenlevingen kan de profetische stem gekoppeld worden aan technische analyses van het politieke, economische, sociale, culturele krachten in de samenleving. Meer een positie van publieke theologie. </a:t>
          </a:r>
          <a:endParaRPr lang="nl-NL" dirty="0"/>
        </a:p>
      </dgm:t>
    </dgm:pt>
    <dgm:pt modelId="{8D8AC7EE-3712-4369-96BE-DEA3BAE0346E}" type="parTrans" cxnId="{22BC67BD-6E01-4293-BF11-003A1545DA5B}">
      <dgm:prSet/>
      <dgm:spPr/>
      <dgm:t>
        <a:bodyPr/>
        <a:lstStyle/>
        <a:p>
          <a:endParaRPr lang="nl-NL"/>
        </a:p>
      </dgm:t>
    </dgm:pt>
    <dgm:pt modelId="{BBF84A46-F6B8-4161-A3EE-1EF0DE38ECD7}" type="sibTrans" cxnId="{22BC67BD-6E01-4293-BF11-003A1545DA5B}">
      <dgm:prSet/>
      <dgm:spPr/>
      <dgm:t>
        <a:bodyPr/>
        <a:lstStyle/>
        <a:p>
          <a:endParaRPr lang="nl-NL"/>
        </a:p>
      </dgm:t>
    </dgm:pt>
    <dgm:pt modelId="{C76E9D4D-3FA8-47EA-A4E5-69D1159E90BE}" type="pres">
      <dgm:prSet presAssocID="{06417E19-9162-461D-9B01-062E322598F2}" presName="linear" presStyleCnt="0">
        <dgm:presLayoutVars>
          <dgm:animLvl val="lvl"/>
          <dgm:resizeHandles val="exact"/>
        </dgm:presLayoutVars>
      </dgm:prSet>
      <dgm:spPr/>
      <dgm:t>
        <a:bodyPr/>
        <a:lstStyle/>
        <a:p>
          <a:endParaRPr lang="nl-NL"/>
        </a:p>
      </dgm:t>
    </dgm:pt>
    <dgm:pt modelId="{FF140894-C662-4C0A-91F5-232A351994B7}" type="pres">
      <dgm:prSet presAssocID="{08849166-A811-40F2-95E7-84BA8F7CD8D3}" presName="parentText" presStyleLbl="node1" presStyleIdx="0" presStyleCnt="4">
        <dgm:presLayoutVars>
          <dgm:chMax val="0"/>
          <dgm:bulletEnabled val="1"/>
        </dgm:presLayoutVars>
      </dgm:prSet>
      <dgm:spPr/>
      <dgm:t>
        <a:bodyPr/>
        <a:lstStyle/>
        <a:p>
          <a:endParaRPr lang="nl-NL"/>
        </a:p>
      </dgm:t>
    </dgm:pt>
    <dgm:pt modelId="{5602539B-B036-45E8-ADFC-CCEC1F6B6879}" type="pres">
      <dgm:prSet presAssocID="{F01431A7-BAC5-45B6-968B-37FFA1AB8DCB}" presName="spacer" presStyleCnt="0"/>
      <dgm:spPr/>
    </dgm:pt>
    <dgm:pt modelId="{767DC5C6-5E30-49C3-AA32-E81B73CB9C97}" type="pres">
      <dgm:prSet presAssocID="{D541E960-45A9-40C3-B666-4F77588F5EB8}" presName="parentText" presStyleLbl="node1" presStyleIdx="1" presStyleCnt="4">
        <dgm:presLayoutVars>
          <dgm:chMax val="0"/>
          <dgm:bulletEnabled val="1"/>
        </dgm:presLayoutVars>
      </dgm:prSet>
      <dgm:spPr/>
      <dgm:t>
        <a:bodyPr/>
        <a:lstStyle/>
        <a:p>
          <a:endParaRPr lang="nl-NL"/>
        </a:p>
      </dgm:t>
    </dgm:pt>
    <dgm:pt modelId="{78A7E2DA-661E-4970-9697-F45C6A945101}" type="pres">
      <dgm:prSet presAssocID="{FEB6ADEF-CA14-42F2-9DF4-6D0F6559F38E}" presName="spacer" presStyleCnt="0"/>
      <dgm:spPr/>
    </dgm:pt>
    <dgm:pt modelId="{9FA116BD-8B30-4F0B-A41E-9B76EA23076F}" type="pres">
      <dgm:prSet presAssocID="{BB1562A6-F463-4088-8049-34E4CE3D3970}" presName="parentText" presStyleLbl="node1" presStyleIdx="2" presStyleCnt="4">
        <dgm:presLayoutVars>
          <dgm:chMax val="0"/>
          <dgm:bulletEnabled val="1"/>
        </dgm:presLayoutVars>
      </dgm:prSet>
      <dgm:spPr/>
      <dgm:t>
        <a:bodyPr/>
        <a:lstStyle/>
        <a:p>
          <a:endParaRPr lang="nl-NL"/>
        </a:p>
      </dgm:t>
    </dgm:pt>
    <dgm:pt modelId="{8C06827F-617F-4823-92C1-6306C0DBDB1F}" type="pres">
      <dgm:prSet presAssocID="{3DD59D50-9833-467B-BF99-322E5BD9B60D}" presName="spacer" presStyleCnt="0"/>
      <dgm:spPr/>
    </dgm:pt>
    <dgm:pt modelId="{E9C2342A-C475-48E7-9FBD-5B3175986CBE}" type="pres">
      <dgm:prSet presAssocID="{15F37EA3-7F98-4996-AC0F-7E2F2AB4C24E}" presName="parentText" presStyleLbl="node1" presStyleIdx="3" presStyleCnt="4">
        <dgm:presLayoutVars>
          <dgm:chMax val="0"/>
          <dgm:bulletEnabled val="1"/>
        </dgm:presLayoutVars>
      </dgm:prSet>
      <dgm:spPr/>
      <dgm:t>
        <a:bodyPr/>
        <a:lstStyle/>
        <a:p>
          <a:endParaRPr lang="nl-NL"/>
        </a:p>
      </dgm:t>
    </dgm:pt>
  </dgm:ptLst>
  <dgm:cxnLst>
    <dgm:cxn modelId="{D648C4EF-F679-47F5-A771-063ED87DC221}" type="presOf" srcId="{06417E19-9162-461D-9B01-062E322598F2}" destId="{C76E9D4D-3FA8-47EA-A4E5-69D1159E90BE}" srcOrd="0" destOrd="0" presId="urn:microsoft.com/office/officeart/2005/8/layout/vList2"/>
    <dgm:cxn modelId="{7A2C06EA-014E-425F-9BD3-D7F93C1C025B}" srcId="{06417E19-9162-461D-9B01-062E322598F2}" destId="{D541E960-45A9-40C3-B666-4F77588F5EB8}" srcOrd="1" destOrd="0" parTransId="{EFC054E1-F0BC-47F8-8B29-4489C2380A28}" sibTransId="{FEB6ADEF-CA14-42F2-9DF4-6D0F6559F38E}"/>
    <dgm:cxn modelId="{F6A13C01-1122-4CC9-8640-8CB36935C1CE}" type="presOf" srcId="{15F37EA3-7F98-4996-AC0F-7E2F2AB4C24E}" destId="{E9C2342A-C475-48E7-9FBD-5B3175986CBE}" srcOrd="0" destOrd="0" presId="urn:microsoft.com/office/officeart/2005/8/layout/vList2"/>
    <dgm:cxn modelId="{68FD115E-B29C-429F-8056-47BF18B9D12C}" type="presOf" srcId="{D541E960-45A9-40C3-B666-4F77588F5EB8}" destId="{767DC5C6-5E30-49C3-AA32-E81B73CB9C97}" srcOrd="0" destOrd="0" presId="urn:microsoft.com/office/officeart/2005/8/layout/vList2"/>
    <dgm:cxn modelId="{22BC67BD-6E01-4293-BF11-003A1545DA5B}" srcId="{06417E19-9162-461D-9B01-062E322598F2}" destId="{15F37EA3-7F98-4996-AC0F-7E2F2AB4C24E}" srcOrd="3" destOrd="0" parTransId="{8D8AC7EE-3712-4369-96BE-DEA3BAE0346E}" sibTransId="{BBF84A46-F6B8-4161-A3EE-1EF0DE38ECD7}"/>
    <dgm:cxn modelId="{D3317310-C144-470D-8D2B-2680BC8BC506}" srcId="{06417E19-9162-461D-9B01-062E322598F2}" destId="{BB1562A6-F463-4088-8049-34E4CE3D3970}" srcOrd="2" destOrd="0" parTransId="{4E1F8A21-7198-48EA-9C13-819A388F531A}" sibTransId="{3DD59D50-9833-467B-BF99-322E5BD9B60D}"/>
    <dgm:cxn modelId="{3EC10111-7C00-49D7-9C15-CE2A61A99FBF}" srcId="{06417E19-9162-461D-9B01-062E322598F2}" destId="{08849166-A811-40F2-95E7-84BA8F7CD8D3}" srcOrd="0" destOrd="0" parTransId="{7E357A7B-E2E5-46A3-AD9B-7E0C5FBE1174}" sibTransId="{F01431A7-BAC5-45B6-968B-37FFA1AB8DCB}"/>
    <dgm:cxn modelId="{30911A05-28F5-4C56-83F3-0E21AE0EB7C3}" type="presOf" srcId="{08849166-A811-40F2-95E7-84BA8F7CD8D3}" destId="{FF140894-C662-4C0A-91F5-232A351994B7}" srcOrd="0" destOrd="0" presId="urn:microsoft.com/office/officeart/2005/8/layout/vList2"/>
    <dgm:cxn modelId="{01BE9060-311D-48A4-B4C7-D1E9A2451314}" type="presOf" srcId="{BB1562A6-F463-4088-8049-34E4CE3D3970}" destId="{9FA116BD-8B30-4F0B-A41E-9B76EA23076F}" srcOrd="0" destOrd="0" presId="urn:microsoft.com/office/officeart/2005/8/layout/vList2"/>
    <dgm:cxn modelId="{CF47C053-F685-46F6-BD9E-2B4F71E8E386}" type="presParOf" srcId="{C76E9D4D-3FA8-47EA-A4E5-69D1159E90BE}" destId="{FF140894-C662-4C0A-91F5-232A351994B7}" srcOrd="0" destOrd="0" presId="urn:microsoft.com/office/officeart/2005/8/layout/vList2"/>
    <dgm:cxn modelId="{DCBC0458-4129-4AAF-95D6-65601355D45D}" type="presParOf" srcId="{C76E9D4D-3FA8-47EA-A4E5-69D1159E90BE}" destId="{5602539B-B036-45E8-ADFC-CCEC1F6B6879}" srcOrd="1" destOrd="0" presId="urn:microsoft.com/office/officeart/2005/8/layout/vList2"/>
    <dgm:cxn modelId="{3C7441BE-9F37-4F71-937E-F7CB49AD432B}" type="presParOf" srcId="{C76E9D4D-3FA8-47EA-A4E5-69D1159E90BE}" destId="{767DC5C6-5E30-49C3-AA32-E81B73CB9C97}" srcOrd="2" destOrd="0" presId="urn:microsoft.com/office/officeart/2005/8/layout/vList2"/>
    <dgm:cxn modelId="{DA5D5F76-25AA-4225-B213-A802A3D36F76}" type="presParOf" srcId="{C76E9D4D-3FA8-47EA-A4E5-69D1159E90BE}" destId="{78A7E2DA-661E-4970-9697-F45C6A945101}" srcOrd="3" destOrd="0" presId="urn:microsoft.com/office/officeart/2005/8/layout/vList2"/>
    <dgm:cxn modelId="{8829B81D-0D22-4E04-8EF1-48F78C3FFDAF}" type="presParOf" srcId="{C76E9D4D-3FA8-47EA-A4E5-69D1159E90BE}" destId="{9FA116BD-8B30-4F0B-A41E-9B76EA23076F}" srcOrd="4" destOrd="0" presId="urn:microsoft.com/office/officeart/2005/8/layout/vList2"/>
    <dgm:cxn modelId="{40BB0431-7C03-4B25-905E-F49C9357DB43}" type="presParOf" srcId="{C76E9D4D-3FA8-47EA-A4E5-69D1159E90BE}" destId="{8C06827F-617F-4823-92C1-6306C0DBDB1F}" srcOrd="5" destOrd="0" presId="urn:microsoft.com/office/officeart/2005/8/layout/vList2"/>
    <dgm:cxn modelId="{EB974A68-AD41-43F3-B42B-09C7F6F904C0}" type="presParOf" srcId="{C76E9D4D-3FA8-47EA-A4E5-69D1159E90BE}" destId="{E9C2342A-C475-48E7-9FBD-5B3175986CB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517416-3616-4CA1-B479-19B062D74B1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nl-NL"/>
        </a:p>
      </dgm:t>
    </dgm:pt>
    <dgm:pt modelId="{84A0BC68-AF6A-45F4-822D-15821707E1A7}">
      <dgm:prSet/>
      <dgm:spPr>
        <a:solidFill>
          <a:schemeClr val="accent1">
            <a:lumMod val="75000"/>
          </a:schemeClr>
        </a:solidFill>
      </dgm:spPr>
      <dgm:t>
        <a:bodyPr/>
        <a:lstStyle/>
        <a:p>
          <a:pPr rtl="0"/>
          <a:r>
            <a:rPr lang="nl-NL" dirty="0" smtClean="0"/>
            <a:t>Publieke theologie dient twee talen te spreken, die van de theologie en die van de seculiere omgeving</a:t>
          </a:r>
          <a:endParaRPr lang="nl-NL" dirty="0"/>
        </a:p>
      </dgm:t>
    </dgm:pt>
    <dgm:pt modelId="{C7B45686-EC31-4F29-8F67-6FFD79D51727}" type="parTrans" cxnId="{542FAEFF-901B-44D5-9258-F5CFA861981F}">
      <dgm:prSet/>
      <dgm:spPr/>
      <dgm:t>
        <a:bodyPr/>
        <a:lstStyle/>
        <a:p>
          <a:endParaRPr lang="nl-NL"/>
        </a:p>
      </dgm:t>
    </dgm:pt>
    <dgm:pt modelId="{E955AF42-F7CF-4182-A287-944C1A1FEAFB}" type="sibTrans" cxnId="{542FAEFF-901B-44D5-9258-F5CFA861981F}">
      <dgm:prSet/>
      <dgm:spPr/>
      <dgm:t>
        <a:bodyPr/>
        <a:lstStyle/>
        <a:p>
          <a:endParaRPr lang="nl-NL"/>
        </a:p>
      </dgm:t>
    </dgm:pt>
    <dgm:pt modelId="{FE65273C-9C12-40CC-83EA-CE31EC9DDC2E}">
      <dgm:prSet/>
      <dgm:spPr>
        <a:solidFill>
          <a:schemeClr val="accent1">
            <a:lumMod val="75000"/>
          </a:schemeClr>
        </a:solidFill>
      </dgm:spPr>
      <dgm:t>
        <a:bodyPr/>
        <a:lstStyle/>
        <a:p>
          <a:pPr rtl="0"/>
          <a:r>
            <a:rPr lang="nl-NL" dirty="0" smtClean="0"/>
            <a:t>In een democratische samenleving is er plaats voor profetische actie. Echter deze dient gerelateerd te zijn aan het vrije debat en uitwisselen van gedachten. Het profetisch getuigenis mag dit niet blokkeren</a:t>
          </a:r>
          <a:endParaRPr lang="nl-NL" dirty="0"/>
        </a:p>
      </dgm:t>
    </dgm:pt>
    <dgm:pt modelId="{4D0728D1-1999-4BC5-97AC-86F832C2ADC0}" type="parTrans" cxnId="{253C3690-C297-4B8C-95A6-E99F3F13DCE3}">
      <dgm:prSet/>
      <dgm:spPr/>
      <dgm:t>
        <a:bodyPr/>
        <a:lstStyle/>
        <a:p>
          <a:endParaRPr lang="nl-NL"/>
        </a:p>
      </dgm:t>
    </dgm:pt>
    <dgm:pt modelId="{D9352A71-615B-41E3-AA3C-BA5831E0DD85}" type="sibTrans" cxnId="{253C3690-C297-4B8C-95A6-E99F3F13DCE3}">
      <dgm:prSet/>
      <dgm:spPr/>
      <dgm:t>
        <a:bodyPr/>
        <a:lstStyle/>
        <a:p>
          <a:endParaRPr lang="nl-NL"/>
        </a:p>
      </dgm:t>
    </dgm:pt>
    <dgm:pt modelId="{FCFA98A9-7CD0-4ECA-A9F7-F9AECE574A29}">
      <dgm:prSet/>
      <dgm:spPr>
        <a:solidFill>
          <a:schemeClr val="accent1">
            <a:lumMod val="75000"/>
          </a:schemeClr>
        </a:solidFill>
      </dgm:spPr>
      <dgm:t>
        <a:bodyPr/>
        <a:lstStyle/>
        <a:p>
          <a:pPr rtl="0"/>
          <a:r>
            <a:rPr lang="nl-NL" dirty="0" smtClean="0"/>
            <a:t>In democratische samenlevingen is er sprake van inclusieve profetie, gebaseerd op Bijbelse waarheden en ondersteunt met goede argumenten in het publieke domein </a:t>
          </a:r>
          <a:endParaRPr lang="nl-NL" dirty="0"/>
        </a:p>
      </dgm:t>
    </dgm:pt>
    <dgm:pt modelId="{93B49283-2B5F-4DB7-898A-FB3D1D5CA4AB}" type="parTrans" cxnId="{429A5255-6A56-4A1E-BCD8-C57651C67D67}">
      <dgm:prSet/>
      <dgm:spPr/>
      <dgm:t>
        <a:bodyPr/>
        <a:lstStyle/>
        <a:p>
          <a:endParaRPr lang="nl-NL"/>
        </a:p>
      </dgm:t>
    </dgm:pt>
    <dgm:pt modelId="{B37CAABD-FD7B-4AE8-ADB9-D40F4133E2CB}" type="sibTrans" cxnId="{429A5255-6A56-4A1E-BCD8-C57651C67D67}">
      <dgm:prSet/>
      <dgm:spPr/>
      <dgm:t>
        <a:bodyPr/>
        <a:lstStyle/>
        <a:p>
          <a:endParaRPr lang="nl-NL"/>
        </a:p>
      </dgm:t>
    </dgm:pt>
    <dgm:pt modelId="{AF39513B-E455-4FBE-A283-B71EBECD8CD7}" type="pres">
      <dgm:prSet presAssocID="{74517416-3616-4CA1-B479-19B062D74B18}" presName="linear" presStyleCnt="0">
        <dgm:presLayoutVars>
          <dgm:animLvl val="lvl"/>
          <dgm:resizeHandles val="exact"/>
        </dgm:presLayoutVars>
      </dgm:prSet>
      <dgm:spPr/>
      <dgm:t>
        <a:bodyPr/>
        <a:lstStyle/>
        <a:p>
          <a:endParaRPr lang="nl-NL"/>
        </a:p>
      </dgm:t>
    </dgm:pt>
    <dgm:pt modelId="{621DB904-CB9E-4622-918E-3F587F4B3954}" type="pres">
      <dgm:prSet presAssocID="{84A0BC68-AF6A-45F4-822D-15821707E1A7}" presName="parentText" presStyleLbl="node1" presStyleIdx="0" presStyleCnt="3">
        <dgm:presLayoutVars>
          <dgm:chMax val="0"/>
          <dgm:bulletEnabled val="1"/>
        </dgm:presLayoutVars>
      </dgm:prSet>
      <dgm:spPr/>
      <dgm:t>
        <a:bodyPr/>
        <a:lstStyle/>
        <a:p>
          <a:endParaRPr lang="nl-NL"/>
        </a:p>
      </dgm:t>
    </dgm:pt>
    <dgm:pt modelId="{01AF5AEE-FFED-4C3A-A86C-8E65CDDF31AA}" type="pres">
      <dgm:prSet presAssocID="{E955AF42-F7CF-4182-A287-944C1A1FEAFB}" presName="spacer" presStyleCnt="0"/>
      <dgm:spPr/>
    </dgm:pt>
    <dgm:pt modelId="{0CB4FD84-2116-485B-B01A-441C525FA643}" type="pres">
      <dgm:prSet presAssocID="{FE65273C-9C12-40CC-83EA-CE31EC9DDC2E}" presName="parentText" presStyleLbl="node1" presStyleIdx="1" presStyleCnt="3">
        <dgm:presLayoutVars>
          <dgm:chMax val="0"/>
          <dgm:bulletEnabled val="1"/>
        </dgm:presLayoutVars>
      </dgm:prSet>
      <dgm:spPr/>
      <dgm:t>
        <a:bodyPr/>
        <a:lstStyle/>
        <a:p>
          <a:endParaRPr lang="nl-NL"/>
        </a:p>
      </dgm:t>
    </dgm:pt>
    <dgm:pt modelId="{95772458-C1B5-4F50-9C11-82F1E2DC16C6}" type="pres">
      <dgm:prSet presAssocID="{D9352A71-615B-41E3-AA3C-BA5831E0DD85}" presName="spacer" presStyleCnt="0"/>
      <dgm:spPr/>
    </dgm:pt>
    <dgm:pt modelId="{2711A63D-2A37-43B7-8024-BFAACF29EB35}" type="pres">
      <dgm:prSet presAssocID="{FCFA98A9-7CD0-4ECA-A9F7-F9AECE574A29}" presName="parentText" presStyleLbl="node1" presStyleIdx="2" presStyleCnt="3">
        <dgm:presLayoutVars>
          <dgm:chMax val="0"/>
          <dgm:bulletEnabled val="1"/>
        </dgm:presLayoutVars>
      </dgm:prSet>
      <dgm:spPr/>
      <dgm:t>
        <a:bodyPr/>
        <a:lstStyle/>
        <a:p>
          <a:endParaRPr lang="nl-NL"/>
        </a:p>
      </dgm:t>
    </dgm:pt>
  </dgm:ptLst>
  <dgm:cxnLst>
    <dgm:cxn modelId="{A4D819AE-254C-4195-836E-68A76226A08D}" type="presOf" srcId="{74517416-3616-4CA1-B479-19B062D74B18}" destId="{AF39513B-E455-4FBE-A283-B71EBECD8CD7}" srcOrd="0" destOrd="0" presId="urn:microsoft.com/office/officeart/2005/8/layout/vList2"/>
    <dgm:cxn modelId="{429A5255-6A56-4A1E-BCD8-C57651C67D67}" srcId="{74517416-3616-4CA1-B479-19B062D74B18}" destId="{FCFA98A9-7CD0-4ECA-A9F7-F9AECE574A29}" srcOrd="2" destOrd="0" parTransId="{93B49283-2B5F-4DB7-898A-FB3D1D5CA4AB}" sibTransId="{B37CAABD-FD7B-4AE8-ADB9-D40F4133E2CB}"/>
    <dgm:cxn modelId="{5F84506B-E0B9-43E8-A26E-A2899C24CE4B}" type="presOf" srcId="{FCFA98A9-7CD0-4ECA-A9F7-F9AECE574A29}" destId="{2711A63D-2A37-43B7-8024-BFAACF29EB35}" srcOrd="0" destOrd="0" presId="urn:microsoft.com/office/officeart/2005/8/layout/vList2"/>
    <dgm:cxn modelId="{542FAEFF-901B-44D5-9258-F5CFA861981F}" srcId="{74517416-3616-4CA1-B479-19B062D74B18}" destId="{84A0BC68-AF6A-45F4-822D-15821707E1A7}" srcOrd="0" destOrd="0" parTransId="{C7B45686-EC31-4F29-8F67-6FFD79D51727}" sibTransId="{E955AF42-F7CF-4182-A287-944C1A1FEAFB}"/>
    <dgm:cxn modelId="{6A9D44E5-94AD-4843-BBDC-1B73A7882810}" type="presOf" srcId="{84A0BC68-AF6A-45F4-822D-15821707E1A7}" destId="{621DB904-CB9E-4622-918E-3F587F4B3954}" srcOrd="0" destOrd="0" presId="urn:microsoft.com/office/officeart/2005/8/layout/vList2"/>
    <dgm:cxn modelId="{4AFA5122-24C9-4E36-BD61-44E94FE7E6B2}" type="presOf" srcId="{FE65273C-9C12-40CC-83EA-CE31EC9DDC2E}" destId="{0CB4FD84-2116-485B-B01A-441C525FA643}" srcOrd="0" destOrd="0" presId="urn:microsoft.com/office/officeart/2005/8/layout/vList2"/>
    <dgm:cxn modelId="{253C3690-C297-4B8C-95A6-E99F3F13DCE3}" srcId="{74517416-3616-4CA1-B479-19B062D74B18}" destId="{FE65273C-9C12-40CC-83EA-CE31EC9DDC2E}" srcOrd="1" destOrd="0" parTransId="{4D0728D1-1999-4BC5-97AC-86F832C2ADC0}" sibTransId="{D9352A71-615B-41E3-AA3C-BA5831E0DD85}"/>
    <dgm:cxn modelId="{CE5C483A-E655-4FCF-9D3F-EDD6D764717F}" type="presParOf" srcId="{AF39513B-E455-4FBE-A283-B71EBECD8CD7}" destId="{621DB904-CB9E-4622-918E-3F587F4B3954}" srcOrd="0" destOrd="0" presId="urn:microsoft.com/office/officeart/2005/8/layout/vList2"/>
    <dgm:cxn modelId="{BB3E27A6-4870-4B79-98E8-ACBCEC39D53B}" type="presParOf" srcId="{AF39513B-E455-4FBE-A283-B71EBECD8CD7}" destId="{01AF5AEE-FFED-4C3A-A86C-8E65CDDF31AA}" srcOrd="1" destOrd="0" presId="urn:microsoft.com/office/officeart/2005/8/layout/vList2"/>
    <dgm:cxn modelId="{2C09244B-D0E7-40DE-A59C-E3A46FD9628A}" type="presParOf" srcId="{AF39513B-E455-4FBE-A283-B71EBECD8CD7}" destId="{0CB4FD84-2116-485B-B01A-441C525FA643}" srcOrd="2" destOrd="0" presId="urn:microsoft.com/office/officeart/2005/8/layout/vList2"/>
    <dgm:cxn modelId="{A6DCC2A2-AF02-4AB9-AB0F-B308FFD000EB}" type="presParOf" srcId="{AF39513B-E455-4FBE-A283-B71EBECD8CD7}" destId="{95772458-C1B5-4F50-9C11-82F1E2DC16C6}" srcOrd="3" destOrd="0" presId="urn:microsoft.com/office/officeart/2005/8/layout/vList2"/>
    <dgm:cxn modelId="{EC0AF0C3-7310-472C-A308-2B7E06EAF460}" type="presParOf" srcId="{AF39513B-E455-4FBE-A283-B71EBECD8CD7}" destId="{2711A63D-2A37-43B7-8024-BFAACF29EB3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517416-3616-4CA1-B479-19B062D74B1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nl-NL"/>
        </a:p>
      </dgm:t>
    </dgm:pt>
    <dgm:pt modelId="{84A0BC68-AF6A-45F4-822D-15821707E1A7}">
      <dgm:prSet/>
      <dgm:spPr>
        <a:solidFill>
          <a:schemeClr val="accent1">
            <a:lumMod val="75000"/>
          </a:schemeClr>
        </a:solidFill>
      </dgm:spPr>
      <dgm:t>
        <a:bodyPr/>
        <a:lstStyle/>
        <a:p>
          <a:pPr rtl="0"/>
          <a:r>
            <a:rPr lang="nl-NL" dirty="0" smtClean="0"/>
            <a:t>Profetie in het publieke domein stelt sociaal maatschappelijke problemen, onrecht, machtsmisbruik en corruptie aan de orde, om mensen tot Jezus terug te brengen</a:t>
          </a:r>
          <a:endParaRPr lang="nl-NL" dirty="0"/>
        </a:p>
      </dgm:t>
    </dgm:pt>
    <dgm:pt modelId="{C7B45686-EC31-4F29-8F67-6FFD79D51727}" type="parTrans" cxnId="{542FAEFF-901B-44D5-9258-F5CFA861981F}">
      <dgm:prSet/>
      <dgm:spPr/>
      <dgm:t>
        <a:bodyPr/>
        <a:lstStyle/>
        <a:p>
          <a:endParaRPr lang="nl-NL"/>
        </a:p>
      </dgm:t>
    </dgm:pt>
    <dgm:pt modelId="{E955AF42-F7CF-4182-A287-944C1A1FEAFB}" type="sibTrans" cxnId="{542FAEFF-901B-44D5-9258-F5CFA861981F}">
      <dgm:prSet/>
      <dgm:spPr/>
      <dgm:t>
        <a:bodyPr/>
        <a:lstStyle/>
        <a:p>
          <a:endParaRPr lang="nl-NL"/>
        </a:p>
      </dgm:t>
    </dgm:pt>
    <dgm:pt modelId="{FE65273C-9C12-40CC-83EA-CE31EC9DDC2E}">
      <dgm:prSet/>
      <dgm:spPr>
        <a:solidFill>
          <a:schemeClr val="accent1">
            <a:lumMod val="75000"/>
          </a:schemeClr>
        </a:solidFill>
      </dgm:spPr>
      <dgm:t>
        <a:bodyPr/>
        <a:lstStyle/>
        <a:p>
          <a:pPr rtl="0"/>
          <a:r>
            <a:rPr lang="nl-NL" dirty="0" smtClean="0"/>
            <a:t>het is gebaseerd op relatie, liefde en respect voor degenen die het adresseert.</a:t>
          </a:r>
          <a:endParaRPr lang="nl-NL" dirty="0"/>
        </a:p>
      </dgm:t>
    </dgm:pt>
    <dgm:pt modelId="{4D0728D1-1999-4BC5-97AC-86F832C2ADC0}" type="parTrans" cxnId="{253C3690-C297-4B8C-95A6-E99F3F13DCE3}">
      <dgm:prSet/>
      <dgm:spPr/>
      <dgm:t>
        <a:bodyPr/>
        <a:lstStyle/>
        <a:p>
          <a:endParaRPr lang="nl-NL"/>
        </a:p>
      </dgm:t>
    </dgm:pt>
    <dgm:pt modelId="{D9352A71-615B-41E3-AA3C-BA5831E0DD85}" type="sibTrans" cxnId="{253C3690-C297-4B8C-95A6-E99F3F13DCE3}">
      <dgm:prSet/>
      <dgm:spPr/>
      <dgm:t>
        <a:bodyPr/>
        <a:lstStyle/>
        <a:p>
          <a:endParaRPr lang="nl-NL"/>
        </a:p>
      </dgm:t>
    </dgm:pt>
    <dgm:pt modelId="{FCFA98A9-7CD0-4ECA-A9F7-F9AECE574A29}">
      <dgm:prSet/>
      <dgm:spPr>
        <a:solidFill>
          <a:schemeClr val="accent1">
            <a:lumMod val="75000"/>
          </a:schemeClr>
        </a:solidFill>
      </dgm:spPr>
      <dgm:t>
        <a:bodyPr/>
        <a:lstStyle/>
        <a:p>
          <a:pPr rtl="0"/>
          <a:r>
            <a:rPr lang="nl-NL" dirty="0" smtClean="0"/>
            <a:t>Er wordt onderscheid gemaakt tussen profetie in dictatoriale en democratische gebieden. In democratische samenlevingen is er sprake van inclusieve profetie, gebaseerd op Bijbelse waarheden en ondersteunt met goede argumenten in het publieke domein </a:t>
          </a:r>
          <a:endParaRPr lang="nl-NL" dirty="0"/>
        </a:p>
      </dgm:t>
    </dgm:pt>
    <dgm:pt modelId="{93B49283-2B5F-4DB7-898A-FB3D1D5CA4AB}" type="parTrans" cxnId="{429A5255-6A56-4A1E-BCD8-C57651C67D67}">
      <dgm:prSet/>
      <dgm:spPr/>
      <dgm:t>
        <a:bodyPr/>
        <a:lstStyle/>
        <a:p>
          <a:endParaRPr lang="nl-NL"/>
        </a:p>
      </dgm:t>
    </dgm:pt>
    <dgm:pt modelId="{B37CAABD-FD7B-4AE8-ADB9-D40F4133E2CB}" type="sibTrans" cxnId="{429A5255-6A56-4A1E-BCD8-C57651C67D67}">
      <dgm:prSet/>
      <dgm:spPr/>
      <dgm:t>
        <a:bodyPr/>
        <a:lstStyle/>
        <a:p>
          <a:endParaRPr lang="nl-NL"/>
        </a:p>
      </dgm:t>
    </dgm:pt>
    <dgm:pt modelId="{AF39513B-E455-4FBE-A283-B71EBECD8CD7}" type="pres">
      <dgm:prSet presAssocID="{74517416-3616-4CA1-B479-19B062D74B18}" presName="linear" presStyleCnt="0">
        <dgm:presLayoutVars>
          <dgm:animLvl val="lvl"/>
          <dgm:resizeHandles val="exact"/>
        </dgm:presLayoutVars>
      </dgm:prSet>
      <dgm:spPr/>
      <dgm:t>
        <a:bodyPr/>
        <a:lstStyle/>
        <a:p>
          <a:endParaRPr lang="nl-NL"/>
        </a:p>
      </dgm:t>
    </dgm:pt>
    <dgm:pt modelId="{621DB904-CB9E-4622-918E-3F587F4B3954}" type="pres">
      <dgm:prSet presAssocID="{84A0BC68-AF6A-45F4-822D-15821707E1A7}" presName="parentText" presStyleLbl="node1" presStyleIdx="0" presStyleCnt="3">
        <dgm:presLayoutVars>
          <dgm:chMax val="0"/>
          <dgm:bulletEnabled val="1"/>
        </dgm:presLayoutVars>
      </dgm:prSet>
      <dgm:spPr/>
      <dgm:t>
        <a:bodyPr/>
        <a:lstStyle/>
        <a:p>
          <a:endParaRPr lang="nl-NL"/>
        </a:p>
      </dgm:t>
    </dgm:pt>
    <dgm:pt modelId="{01AF5AEE-FFED-4C3A-A86C-8E65CDDF31AA}" type="pres">
      <dgm:prSet presAssocID="{E955AF42-F7CF-4182-A287-944C1A1FEAFB}" presName="spacer" presStyleCnt="0"/>
      <dgm:spPr/>
    </dgm:pt>
    <dgm:pt modelId="{0CB4FD84-2116-485B-B01A-441C525FA643}" type="pres">
      <dgm:prSet presAssocID="{FE65273C-9C12-40CC-83EA-CE31EC9DDC2E}" presName="parentText" presStyleLbl="node1" presStyleIdx="1" presStyleCnt="3">
        <dgm:presLayoutVars>
          <dgm:chMax val="0"/>
          <dgm:bulletEnabled val="1"/>
        </dgm:presLayoutVars>
      </dgm:prSet>
      <dgm:spPr/>
      <dgm:t>
        <a:bodyPr/>
        <a:lstStyle/>
        <a:p>
          <a:endParaRPr lang="nl-NL"/>
        </a:p>
      </dgm:t>
    </dgm:pt>
    <dgm:pt modelId="{95772458-C1B5-4F50-9C11-82F1E2DC16C6}" type="pres">
      <dgm:prSet presAssocID="{D9352A71-615B-41E3-AA3C-BA5831E0DD85}" presName="spacer" presStyleCnt="0"/>
      <dgm:spPr/>
    </dgm:pt>
    <dgm:pt modelId="{2711A63D-2A37-43B7-8024-BFAACF29EB35}" type="pres">
      <dgm:prSet presAssocID="{FCFA98A9-7CD0-4ECA-A9F7-F9AECE574A29}" presName="parentText" presStyleLbl="node1" presStyleIdx="2" presStyleCnt="3">
        <dgm:presLayoutVars>
          <dgm:chMax val="0"/>
          <dgm:bulletEnabled val="1"/>
        </dgm:presLayoutVars>
      </dgm:prSet>
      <dgm:spPr/>
      <dgm:t>
        <a:bodyPr/>
        <a:lstStyle/>
        <a:p>
          <a:endParaRPr lang="nl-NL"/>
        </a:p>
      </dgm:t>
    </dgm:pt>
  </dgm:ptLst>
  <dgm:cxnLst>
    <dgm:cxn modelId="{429A5255-6A56-4A1E-BCD8-C57651C67D67}" srcId="{74517416-3616-4CA1-B479-19B062D74B18}" destId="{FCFA98A9-7CD0-4ECA-A9F7-F9AECE574A29}" srcOrd="2" destOrd="0" parTransId="{93B49283-2B5F-4DB7-898A-FB3D1D5CA4AB}" sibTransId="{B37CAABD-FD7B-4AE8-ADB9-D40F4133E2CB}"/>
    <dgm:cxn modelId="{B9466E21-73EE-4BFA-8BBF-D4AEF8967C50}" type="presOf" srcId="{FE65273C-9C12-40CC-83EA-CE31EC9DDC2E}" destId="{0CB4FD84-2116-485B-B01A-441C525FA643}" srcOrd="0" destOrd="0" presId="urn:microsoft.com/office/officeart/2005/8/layout/vList2"/>
    <dgm:cxn modelId="{542FAEFF-901B-44D5-9258-F5CFA861981F}" srcId="{74517416-3616-4CA1-B479-19B062D74B18}" destId="{84A0BC68-AF6A-45F4-822D-15821707E1A7}" srcOrd="0" destOrd="0" parTransId="{C7B45686-EC31-4F29-8F67-6FFD79D51727}" sibTransId="{E955AF42-F7CF-4182-A287-944C1A1FEAFB}"/>
    <dgm:cxn modelId="{45787E1C-E1E9-429C-9EF4-665A9501B7D6}" type="presOf" srcId="{74517416-3616-4CA1-B479-19B062D74B18}" destId="{AF39513B-E455-4FBE-A283-B71EBECD8CD7}" srcOrd="0" destOrd="0" presId="urn:microsoft.com/office/officeart/2005/8/layout/vList2"/>
    <dgm:cxn modelId="{0E07D368-9755-43E0-86E9-7095792F350E}" type="presOf" srcId="{FCFA98A9-7CD0-4ECA-A9F7-F9AECE574A29}" destId="{2711A63D-2A37-43B7-8024-BFAACF29EB35}" srcOrd="0" destOrd="0" presId="urn:microsoft.com/office/officeart/2005/8/layout/vList2"/>
    <dgm:cxn modelId="{253C3690-C297-4B8C-95A6-E99F3F13DCE3}" srcId="{74517416-3616-4CA1-B479-19B062D74B18}" destId="{FE65273C-9C12-40CC-83EA-CE31EC9DDC2E}" srcOrd="1" destOrd="0" parTransId="{4D0728D1-1999-4BC5-97AC-86F832C2ADC0}" sibTransId="{D9352A71-615B-41E3-AA3C-BA5831E0DD85}"/>
    <dgm:cxn modelId="{2373849E-ED92-46B0-AC9D-0760325527DF}" type="presOf" srcId="{84A0BC68-AF6A-45F4-822D-15821707E1A7}" destId="{621DB904-CB9E-4622-918E-3F587F4B3954}" srcOrd="0" destOrd="0" presId="urn:microsoft.com/office/officeart/2005/8/layout/vList2"/>
    <dgm:cxn modelId="{ADBF9E53-4D4C-4336-85D2-F527B0B94417}" type="presParOf" srcId="{AF39513B-E455-4FBE-A283-B71EBECD8CD7}" destId="{621DB904-CB9E-4622-918E-3F587F4B3954}" srcOrd="0" destOrd="0" presId="urn:microsoft.com/office/officeart/2005/8/layout/vList2"/>
    <dgm:cxn modelId="{F65AC6D5-2C23-4BE9-96D2-292D6D19D340}" type="presParOf" srcId="{AF39513B-E455-4FBE-A283-B71EBECD8CD7}" destId="{01AF5AEE-FFED-4C3A-A86C-8E65CDDF31AA}" srcOrd="1" destOrd="0" presId="urn:microsoft.com/office/officeart/2005/8/layout/vList2"/>
    <dgm:cxn modelId="{7304EF70-E149-479C-9BED-FE5A3949F56E}" type="presParOf" srcId="{AF39513B-E455-4FBE-A283-B71EBECD8CD7}" destId="{0CB4FD84-2116-485B-B01A-441C525FA643}" srcOrd="2" destOrd="0" presId="urn:microsoft.com/office/officeart/2005/8/layout/vList2"/>
    <dgm:cxn modelId="{82EB8F2F-6A5A-43C7-AB29-1A2799BB7C5F}" type="presParOf" srcId="{AF39513B-E455-4FBE-A283-B71EBECD8CD7}" destId="{95772458-C1B5-4F50-9C11-82F1E2DC16C6}" srcOrd="3" destOrd="0" presId="urn:microsoft.com/office/officeart/2005/8/layout/vList2"/>
    <dgm:cxn modelId="{3D8A30CC-5D97-495F-A337-DAE1B666637A}" type="presParOf" srcId="{AF39513B-E455-4FBE-A283-B71EBECD8CD7}" destId="{2711A63D-2A37-43B7-8024-BFAACF29EB3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9B3385-7D1E-45DE-9572-00D72FA43DE3}">
      <dsp:nvSpPr>
        <dsp:cNvPr id="0" name=""/>
        <dsp:cNvSpPr/>
      </dsp:nvSpPr>
      <dsp:spPr>
        <a:xfrm>
          <a:off x="0" y="16841"/>
          <a:ext cx="6241815" cy="926640"/>
        </a:xfrm>
        <a:prstGeom prst="round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nl-NL" sz="1800" kern="1200" dirty="0" smtClean="0"/>
            <a:t>Het is een essentiële vorm van getuigen van de kerk ook in de politiek. Het wordt gekarakteriseerd door de passie voor gerechtigheid.</a:t>
          </a:r>
          <a:endParaRPr lang="nl-NL" sz="1800" kern="1200" dirty="0"/>
        </a:p>
      </dsp:txBody>
      <dsp:txXfrm>
        <a:off x="45235" y="62076"/>
        <a:ext cx="6151345" cy="836170"/>
      </dsp:txXfrm>
    </dsp:sp>
    <dsp:sp modelId="{6819461D-619E-450E-BACF-9C0BD17D62C3}">
      <dsp:nvSpPr>
        <dsp:cNvPr id="0" name=""/>
        <dsp:cNvSpPr/>
      </dsp:nvSpPr>
      <dsp:spPr>
        <a:xfrm>
          <a:off x="0" y="995321"/>
          <a:ext cx="6241815" cy="926640"/>
        </a:xfrm>
        <a:prstGeom prst="round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nl-NL" sz="1800" kern="1200" dirty="0" smtClean="0"/>
            <a:t>Het is </a:t>
          </a:r>
          <a:r>
            <a:rPr lang="nl-NL" sz="1800" kern="1200" dirty="0" err="1" smtClean="0"/>
            <a:t>çonnected</a:t>
          </a:r>
          <a:r>
            <a:rPr lang="nl-NL" sz="1800" kern="1200" dirty="0" smtClean="0"/>
            <a:t> </a:t>
          </a:r>
          <a:r>
            <a:rPr lang="nl-NL" sz="1800" kern="1200" dirty="0" err="1" smtClean="0"/>
            <a:t>criticism</a:t>
          </a:r>
          <a:r>
            <a:rPr lang="nl-NL" sz="1800" kern="1200" dirty="0" smtClean="0"/>
            <a:t> (</a:t>
          </a:r>
          <a:r>
            <a:rPr lang="nl-NL" sz="1800" kern="1200" dirty="0" err="1" smtClean="0"/>
            <a:t>Walzer</a:t>
          </a:r>
          <a:r>
            <a:rPr lang="nl-NL" sz="1800" kern="1200" dirty="0" smtClean="0"/>
            <a:t> 1993) </a:t>
          </a:r>
          <a:r>
            <a:rPr lang="nl-NL" sz="1800" kern="1200" dirty="0" smtClean="0"/>
            <a:t>gebaseerd </a:t>
          </a:r>
          <a:r>
            <a:rPr lang="nl-NL" sz="1800" kern="1200" dirty="0" smtClean="0"/>
            <a:t>op relatie, liefde en respect voor degenen die het adresseert.</a:t>
          </a:r>
          <a:endParaRPr lang="nl-NL" sz="1800" kern="1200" dirty="0"/>
        </a:p>
      </dsp:txBody>
      <dsp:txXfrm>
        <a:off x="45235" y="1040556"/>
        <a:ext cx="6151345" cy="836170"/>
      </dsp:txXfrm>
    </dsp:sp>
    <dsp:sp modelId="{75082B07-57D4-4D3A-A2B4-22AABC2D5511}">
      <dsp:nvSpPr>
        <dsp:cNvPr id="0" name=""/>
        <dsp:cNvSpPr/>
      </dsp:nvSpPr>
      <dsp:spPr>
        <a:xfrm>
          <a:off x="0" y="1973801"/>
          <a:ext cx="6241815" cy="926640"/>
        </a:xfrm>
        <a:prstGeom prst="round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nl-NL" sz="1800" kern="1200" dirty="0" smtClean="0"/>
            <a:t>Dient altijd afgewogen te worden tegen de consequenties voor verandering voor de armen en </a:t>
          </a:r>
          <a:r>
            <a:rPr lang="nl-NL" sz="1800" kern="1200" dirty="0" err="1" smtClean="0"/>
            <a:t>achtergestelden</a:t>
          </a:r>
          <a:endParaRPr lang="nl-NL" sz="1800" kern="1200" dirty="0"/>
        </a:p>
      </dsp:txBody>
      <dsp:txXfrm>
        <a:off x="45235" y="2019036"/>
        <a:ext cx="6151345" cy="8361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140894-C662-4C0A-91F5-232A351994B7}">
      <dsp:nvSpPr>
        <dsp:cNvPr id="0" name=""/>
        <dsp:cNvSpPr/>
      </dsp:nvSpPr>
      <dsp:spPr>
        <a:xfrm>
          <a:off x="0" y="6298"/>
          <a:ext cx="6241815" cy="782037"/>
        </a:xfrm>
        <a:prstGeom prst="round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nl-NL" sz="1500" kern="1200" smtClean="0"/>
            <a:t>Afgewogen te worden tegen een alternatieve aanpak uit de wijsheidstraditie</a:t>
          </a:r>
          <a:endParaRPr lang="nl-NL" sz="1500" kern="1200"/>
        </a:p>
      </dsp:txBody>
      <dsp:txXfrm>
        <a:off x="38176" y="44474"/>
        <a:ext cx="6165463" cy="705685"/>
      </dsp:txXfrm>
    </dsp:sp>
    <dsp:sp modelId="{767DC5C6-5E30-49C3-AA32-E81B73CB9C97}">
      <dsp:nvSpPr>
        <dsp:cNvPr id="0" name=""/>
        <dsp:cNvSpPr/>
      </dsp:nvSpPr>
      <dsp:spPr>
        <a:xfrm>
          <a:off x="0" y="831535"/>
          <a:ext cx="6241815" cy="782037"/>
        </a:xfrm>
        <a:prstGeom prst="round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nl-NL" sz="1500" kern="1200" dirty="0" smtClean="0"/>
            <a:t>Hoeft niet altijd constructief te zijn. Hun  primaire doel is op te roepen tot bekering, verandering van gedachten en gedrag.</a:t>
          </a:r>
          <a:endParaRPr lang="nl-NL" sz="1500" kern="1200" dirty="0"/>
        </a:p>
      </dsp:txBody>
      <dsp:txXfrm>
        <a:off x="38176" y="869711"/>
        <a:ext cx="6165463" cy="705685"/>
      </dsp:txXfrm>
    </dsp:sp>
    <dsp:sp modelId="{9FA116BD-8B30-4F0B-A41E-9B76EA23076F}">
      <dsp:nvSpPr>
        <dsp:cNvPr id="0" name=""/>
        <dsp:cNvSpPr/>
      </dsp:nvSpPr>
      <dsp:spPr>
        <a:xfrm>
          <a:off x="0" y="1656773"/>
          <a:ext cx="6241815" cy="782037"/>
        </a:xfrm>
        <a:prstGeom prst="round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nl-NL" sz="1500" kern="1200" smtClean="0"/>
            <a:t>Heeft een speciale rol in landen onder dictatorschap</a:t>
          </a:r>
          <a:endParaRPr lang="nl-NL" sz="1500" kern="1200"/>
        </a:p>
      </dsp:txBody>
      <dsp:txXfrm>
        <a:off x="38176" y="1694949"/>
        <a:ext cx="6165463" cy="705685"/>
      </dsp:txXfrm>
    </dsp:sp>
    <dsp:sp modelId="{E9C2342A-C475-48E7-9FBD-5B3175986CBE}">
      <dsp:nvSpPr>
        <dsp:cNvPr id="0" name=""/>
        <dsp:cNvSpPr/>
      </dsp:nvSpPr>
      <dsp:spPr>
        <a:xfrm>
          <a:off x="0" y="2482011"/>
          <a:ext cx="6241815" cy="782037"/>
        </a:xfrm>
        <a:prstGeom prst="round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nl-NL" sz="1500" kern="1200" dirty="0" smtClean="0"/>
            <a:t>Bij meer vrije samenlevingen kan de profetische stem gekoppeld worden aan technische analyses van het politieke, economische, sociale, culturele krachten in de samenleving. Meer een positie van publieke theologie. </a:t>
          </a:r>
          <a:endParaRPr lang="nl-NL" sz="1500" kern="1200" dirty="0"/>
        </a:p>
      </dsp:txBody>
      <dsp:txXfrm>
        <a:off x="38176" y="2520187"/>
        <a:ext cx="6165463" cy="7056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1DB904-CB9E-4622-918E-3F587F4B3954}">
      <dsp:nvSpPr>
        <dsp:cNvPr id="0" name=""/>
        <dsp:cNvSpPr/>
      </dsp:nvSpPr>
      <dsp:spPr>
        <a:xfrm>
          <a:off x="0" y="96941"/>
          <a:ext cx="6241815" cy="875160"/>
        </a:xfrm>
        <a:prstGeom prst="round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nl-NL" sz="1700" kern="1200" dirty="0" smtClean="0"/>
            <a:t>Publieke theologie dient twee talen te spreken, die van de theologie en die van de seculiere omgeving</a:t>
          </a:r>
          <a:endParaRPr lang="nl-NL" sz="1700" kern="1200" dirty="0"/>
        </a:p>
      </dsp:txBody>
      <dsp:txXfrm>
        <a:off x="42722" y="139663"/>
        <a:ext cx="6156371" cy="789716"/>
      </dsp:txXfrm>
    </dsp:sp>
    <dsp:sp modelId="{0CB4FD84-2116-485B-B01A-441C525FA643}">
      <dsp:nvSpPr>
        <dsp:cNvPr id="0" name=""/>
        <dsp:cNvSpPr/>
      </dsp:nvSpPr>
      <dsp:spPr>
        <a:xfrm>
          <a:off x="0" y="1021061"/>
          <a:ext cx="6241815" cy="875160"/>
        </a:xfrm>
        <a:prstGeom prst="round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nl-NL" sz="1700" kern="1200" dirty="0" smtClean="0"/>
            <a:t>In een democratische samenleving is er plaats voor profetische actie. Echter deze dient gerelateerd te zijn aan het vrije debat en uitwisselen van gedachten. Het profetisch getuigenis mag dit niet blokkeren</a:t>
          </a:r>
          <a:endParaRPr lang="nl-NL" sz="1700" kern="1200" dirty="0"/>
        </a:p>
      </dsp:txBody>
      <dsp:txXfrm>
        <a:off x="42722" y="1063783"/>
        <a:ext cx="6156371" cy="789716"/>
      </dsp:txXfrm>
    </dsp:sp>
    <dsp:sp modelId="{2711A63D-2A37-43B7-8024-BFAACF29EB35}">
      <dsp:nvSpPr>
        <dsp:cNvPr id="0" name=""/>
        <dsp:cNvSpPr/>
      </dsp:nvSpPr>
      <dsp:spPr>
        <a:xfrm>
          <a:off x="0" y="1945181"/>
          <a:ext cx="6241815" cy="875160"/>
        </a:xfrm>
        <a:prstGeom prst="round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rtl="0">
            <a:lnSpc>
              <a:spcPct val="90000"/>
            </a:lnSpc>
            <a:spcBef>
              <a:spcPct val="0"/>
            </a:spcBef>
            <a:spcAft>
              <a:spcPct val="35000"/>
            </a:spcAft>
          </a:pPr>
          <a:r>
            <a:rPr lang="nl-NL" sz="1700" kern="1200" dirty="0" smtClean="0"/>
            <a:t>In democratische samenlevingen is er sprake van inclusieve profetie, gebaseerd op Bijbelse waarheden en ondersteunt met goede argumenten in het publieke domein </a:t>
          </a:r>
          <a:endParaRPr lang="nl-NL" sz="1700" kern="1200" dirty="0"/>
        </a:p>
      </dsp:txBody>
      <dsp:txXfrm>
        <a:off x="42722" y="1987903"/>
        <a:ext cx="6156371" cy="7897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1DB904-CB9E-4622-918E-3F587F4B3954}">
      <dsp:nvSpPr>
        <dsp:cNvPr id="0" name=""/>
        <dsp:cNvSpPr/>
      </dsp:nvSpPr>
      <dsp:spPr>
        <a:xfrm>
          <a:off x="0" y="42401"/>
          <a:ext cx="6241815" cy="917280"/>
        </a:xfrm>
        <a:prstGeom prst="round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nl-NL" sz="1400" kern="1200" dirty="0" smtClean="0"/>
            <a:t>Profetie in het publieke domein stelt sociaal maatschappelijke problemen, onrecht, machtsmisbruik en corruptie aan de orde, om mensen tot Jezus terug te brengen</a:t>
          </a:r>
          <a:endParaRPr lang="nl-NL" sz="1400" kern="1200" dirty="0"/>
        </a:p>
      </dsp:txBody>
      <dsp:txXfrm>
        <a:off x="44778" y="87179"/>
        <a:ext cx="6152259" cy="827724"/>
      </dsp:txXfrm>
    </dsp:sp>
    <dsp:sp modelId="{0CB4FD84-2116-485B-B01A-441C525FA643}">
      <dsp:nvSpPr>
        <dsp:cNvPr id="0" name=""/>
        <dsp:cNvSpPr/>
      </dsp:nvSpPr>
      <dsp:spPr>
        <a:xfrm>
          <a:off x="0" y="1000001"/>
          <a:ext cx="6241815" cy="917280"/>
        </a:xfrm>
        <a:prstGeom prst="round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nl-NL" sz="1400" kern="1200" dirty="0" smtClean="0"/>
            <a:t>het is gebaseerd op relatie, liefde en respect voor degenen die het adresseert.</a:t>
          </a:r>
          <a:endParaRPr lang="nl-NL" sz="1400" kern="1200" dirty="0"/>
        </a:p>
      </dsp:txBody>
      <dsp:txXfrm>
        <a:off x="44778" y="1044779"/>
        <a:ext cx="6152259" cy="827724"/>
      </dsp:txXfrm>
    </dsp:sp>
    <dsp:sp modelId="{2711A63D-2A37-43B7-8024-BFAACF29EB35}">
      <dsp:nvSpPr>
        <dsp:cNvPr id="0" name=""/>
        <dsp:cNvSpPr/>
      </dsp:nvSpPr>
      <dsp:spPr>
        <a:xfrm>
          <a:off x="0" y="1957601"/>
          <a:ext cx="6241815" cy="917280"/>
        </a:xfrm>
        <a:prstGeom prst="roundRect">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nl-NL" sz="1400" kern="1200" dirty="0" smtClean="0"/>
            <a:t>Er wordt onderscheid gemaakt tussen profetie in dictatoriale en democratische gebieden. In democratische samenlevingen is er sprake van inclusieve profetie, gebaseerd op Bijbelse waarheden en ondersteunt met goede argumenten in het publieke domein </a:t>
          </a:r>
          <a:endParaRPr lang="nl-NL" sz="1400" kern="1200" dirty="0"/>
        </a:p>
      </dsp:txBody>
      <dsp:txXfrm>
        <a:off x="44778" y="2002379"/>
        <a:ext cx="6152259" cy="82772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A549D6-905C-4D7F-91F3-299CCC0BDA91}" type="datetimeFigureOut">
              <a:rPr lang="nl-NL" smtClean="0"/>
              <a:t>14-1-2016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F38224-299C-417A-9777-1E626007CA90}" type="slidenum">
              <a:rPr lang="nl-NL" smtClean="0"/>
              <a:t>‹nr.›</a:t>
            </a:fld>
            <a:endParaRPr lang="nl-NL"/>
          </a:p>
        </p:txBody>
      </p:sp>
    </p:spTree>
    <p:extLst>
      <p:ext uri="{BB962C8B-B14F-4D97-AF65-F5344CB8AC3E}">
        <p14:creationId xmlns:p14="http://schemas.microsoft.com/office/powerpoint/2010/main" val="77189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1. Prophetic speech is a vital form of witness of the church also in politics. As German Old Testament scholar Hans-Joachim Kraus puts it, prophets, in the midst of our existing reality, claim the greater, more comprehensive reality of God and thereby, simply through the word either of judgment or of promise, turn this empirical reality with its laws and principles, upside down (Kraus 1986:19). Thus, prophetic witness can never be neutral or simply in a moderating position. Prophetic speech is </a:t>
            </a:r>
            <a:r>
              <a:rPr lang="en-US" dirty="0" err="1" smtClean="0"/>
              <a:t>characterised</a:t>
            </a:r>
            <a:r>
              <a:rPr lang="en-US" dirty="0" smtClean="0"/>
              <a:t> by the passion for justice. Its goal must be the actual improvement of the situation of the most disadvantaged. The idea of the ‘preferential option for the poor’ which has emerged as a concept originally from Latin American Liberation theology in the 1970s (</a:t>
            </a:r>
            <a:r>
              <a:rPr lang="en-US" dirty="0" err="1" smtClean="0"/>
              <a:t>Boff</a:t>
            </a:r>
            <a:r>
              <a:rPr lang="en-US" dirty="0" smtClean="0"/>
              <a:t> &amp; </a:t>
            </a:r>
            <a:r>
              <a:rPr lang="en-US" dirty="0" err="1" smtClean="0"/>
              <a:t>Pixley</a:t>
            </a:r>
            <a:r>
              <a:rPr lang="en-US" dirty="0" smtClean="0"/>
              <a:t> 1987) has a firm base in scripture (Bedford-</a:t>
            </a:r>
            <a:r>
              <a:rPr lang="en-US" dirty="0" err="1" smtClean="0"/>
              <a:t>Strohm</a:t>
            </a:r>
            <a:r>
              <a:rPr lang="en-US" dirty="0" smtClean="0"/>
              <a:t> 1993), especially in prophetic texts (</a:t>
            </a:r>
            <a:r>
              <a:rPr lang="en-US" dirty="0" err="1" smtClean="0"/>
              <a:t>Segbers</a:t>
            </a:r>
            <a:r>
              <a:rPr lang="en-US" dirty="0" smtClean="0"/>
              <a:t> 2002) and has meanwhile become the basis for church statements on the economy in many parts of the world and ecumenical social thought in general (Gabriel &amp; </a:t>
            </a:r>
            <a:r>
              <a:rPr lang="en-US" dirty="0" err="1" smtClean="0"/>
              <a:t>Gassner</a:t>
            </a:r>
            <a:r>
              <a:rPr lang="en-US" dirty="0" smtClean="0"/>
              <a:t> 2007).</a:t>
            </a:r>
          </a:p>
          <a:p>
            <a:r>
              <a:rPr lang="en-US" dirty="0" smtClean="0"/>
              <a:t>2. Prophetic speech in a biblical perspective is ‘connected criticism’ (</a:t>
            </a:r>
            <a:r>
              <a:rPr lang="en-US" dirty="0" err="1" smtClean="0"/>
              <a:t>Walzer</a:t>
            </a:r>
            <a:r>
              <a:rPr lang="en-US" dirty="0" smtClean="0"/>
              <a:t> 1993). It is based on relationship, on love and respect for those to whom it is addressed. The addressees usually sense very well whether the critical passion of a prophetic voice is generated by love for people or whether it is generated by disgust for people. Only the former can claim to be a prophetic voice in the biblical sense.</a:t>
            </a:r>
          </a:p>
          <a:p>
            <a:r>
              <a:rPr lang="en-US" dirty="0" smtClean="0"/>
              <a:t>3. Prophetic speech must therefore always happen in the context of reflection upon its </a:t>
            </a:r>
            <a:r>
              <a:rPr lang="en-US" i="1" dirty="0" smtClean="0"/>
              <a:t>consequences</a:t>
            </a:r>
            <a:r>
              <a:rPr lang="en-US" dirty="0" smtClean="0"/>
              <a:t> for the potential of political change in </a:t>
            </a:r>
            <a:r>
              <a:rPr lang="en-US" dirty="0" err="1" smtClean="0"/>
              <a:t>favour</a:t>
            </a:r>
            <a:r>
              <a:rPr lang="en-US" dirty="0" smtClean="0"/>
              <a:t> of the poor and disadvantaged. Discerning the spirits is a crucial task in reflecting upon prophetic witness. German theologian and church official Hermann Barth has suggested that the call to the churches to speak prophetically is often not primarily motivated by Old Testament </a:t>
            </a:r>
            <a:r>
              <a:rPr lang="en-US" dirty="0" err="1" smtClean="0"/>
              <a:t>prophetism</a:t>
            </a:r>
            <a:r>
              <a:rPr lang="en-US" dirty="0" smtClean="0"/>
              <a:t> but serves as a </a:t>
            </a:r>
            <a:r>
              <a:rPr lang="en-US" i="1" dirty="0" err="1" smtClean="0"/>
              <a:t>chiffre</a:t>
            </a:r>
            <a:r>
              <a:rPr lang="en-US" dirty="0" smtClean="0"/>
              <a:t> for clear-cut criticism of society, resistance or confrontation with the governing powers (Barth 1999:257). Radical statements today do not automatically qualify as prophetic witness in the biblical sense. The self-perception of being the voice of God’s truth is not sufficient. Claiming the authority of biblical prophecy for statements today is always in the danger of serving as a strategy of </a:t>
            </a:r>
            <a:r>
              <a:rPr lang="en-US" dirty="0" err="1" smtClean="0"/>
              <a:t>immunisation</a:t>
            </a:r>
            <a:r>
              <a:rPr lang="en-US" dirty="0" smtClean="0"/>
              <a:t> against critical objections.</a:t>
            </a:r>
          </a:p>
        </p:txBody>
      </p:sp>
      <p:sp>
        <p:nvSpPr>
          <p:cNvPr id="4" name="Tijdelijke aanduiding voor dianummer 3"/>
          <p:cNvSpPr>
            <a:spLocks noGrp="1"/>
          </p:cNvSpPr>
          <p:nvPr>
            <p:ph type="sldNum" sz="quarter" idx="10"/>
          </p:nvPr>
        </p:nvSpPr>
        <p:spPr/>
        <p:txBody>
          <a:bodyPr/>
          <a:lstStyle/>
          <a:p>
            <a:fld id="{7DF38224-299C-417A-9777-1E626007CA90}" type="slidenum">
              <a:rPr lang="nl-NL" smtClean="0"/>
              <a:t>4</a:t>
            </a:fld>
            <a:endParaRPr lang="nl-NL"/>
          </a:p>
        </p:txBody>
      </p:sp>
    </p:spTree>
    <p:extLst>
      <p:ext uri="{BB962C8B-B14F-4D97-AF65-F5344CB8AC3E}">
        <p14:creationId xmlns:p14="http://schemas.microsoft.com/office/powerpoint/2010/main" val="567648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4. The use of prophetic speech by the churches in public discourse has to be carefully considered and weighed against an alternative approach more oriented to the wisdom tradition. And yet, there is a clear place for it. Hermann Barth (1999:270–271) gives four criteria for the appropriateness of the prophetic approach in public statements of the church today. First, it must be a situation of exceptional importance with much at stake, only fully honored by a strong prophetic statement. Secondly, there must be an apparent necessity to appeal to people’s conscience. Action or non-action must be a matter which touches the very identity of people’s lives. Thirdly, there must be a situation in which there is no longer time for extended discussion and descriptions of the situation, rather than immediate repentance and fourthly it must be a time for truth without compromise. Beyond comfortable and sometimes necessary compromises there can and must be a time for simple truth telling. Such truth telling is ultimately in the best interest of those who bear the burden of political responsibility. These four criteria can help discern when and to what extent a public statement by the church or one of its representatives is guided by a prophetic approach.</a:t>
            </a:r>
          </a:p>
          <a:p>
            <a:r>
              <a:rPr lang="en-US" dirty="0" smtClean="0"/>
              <a:t>5. Prophetic voices need not always be constructive. Their primary task is to call for repentance and change of mind and attitude. They can passionately </a:t>
            </a:r>
            <a:r>
              <a:rPr lang="en-US" dirty="0" err="1" smtClean="0"/>
              <a:t>criticise</a:t>
            </a:r>
            <a:r>
              <a:rPr lang="en-US" dirty="0" smtClean="0"/>
              <a:t> injustice without already knowing a clear workable path towards justice. Yet they cannot be put </a:t>
            </a:r>
            <a:r>
              <a:rPr lang="en-US" i="1" dirty="0" smtClean="0"/>
              <a:t>against</a:t>
            </a:r>
            <a:r>
              <a:rPr lang="en-US" dirty="0" smtClean="0"/>
              <a:t> the wisdom-oriented approach. Deconstructive prophetic voices cannot claim any moral prevalence against those approaches which work towards justice in little steps in the daily political process. There is a time for both, and both can even be elements of the same single statement.</a:t>
            </a:r>
          </a:p>
          <a:p>
            <a:r>
              <a:rPr lang="en-US" dirty="0" smtClean="0"/>
              <a:t>6. Prophecy has a special role in dictatorships in which fundamental criticism, </a:t>
            </a:r>
            <a:r>
              <a:rPr lang="en-US" dirty="0" err="1" smtClean="0"/>
              <a:t>delegitimising</a:t>
            </a:r>
            <a:r>
              <a:rPr lang="en-US" dirty="0" smtClean="0"/>
              <a:t> the system, is the most appropriate mode of achieving change. In democratic societies prophetic speech must be related to the ‘ecology of consciousness’ of a dynamic civil society. If prophetic speech can help to change basic attitudes, it is ethically requested. If it blocks changes of mind in the public realm, it can even be ethically questionable.</a:t>
            </a:r>
          </a:p>
          <a:p>
            <a:r>
              <a:rPr lang="en-US" dirty="0" smtClean="0"/>
              <a:t>7. Liberation theology had to give a special place to prophetic speech as a critique of power, because it was developed in a situation of dictatorship and oppression. Nico </a:t>
            </a:r>
            <a:r>
              <a:rPr lang="en-US" dirty="0" err="1" smtClean="0"/>
              <a:t>Koopman</a:t>
            </a:r>
            <a:r>
              <a:rPr lang="en-US" dirty="0" smtClean="0"/>
              <a:t> (2009) has described how prophetic speech in the apartheid society of South Africa entailed fearless criticism and resistance. In post-apartheid South Africa, however, he sees ‘prophetic envisioning and indictment … to a higher extent coupled with technical analysis of the political, economic, social, cultural and even religious forces of society’ and he quotes African-American theologian Cornel West as a witness in his plea for going beyond pure criticism of power and for working out practical improvements for the oppressed in their everyday lives (</a:t>
            </a:r>
            <a:r>
              <a:rPr lang="en-US" dirty="0" err="1" smtClean="0"/>
              <a:t>Koopman</a:t>
            </a:r>
            <a:r>
              <a:rPr lang="en-US" dirty="0" smtClean="0"/>
              <a:t> 2009:78–79). While </a:t>
            </a:r>
            <a:r>
              <a:rPr lang="en-US" dirty="0" err="1" smtClean="0"/>
              <a:t>Koopman</a:t>
            </a:r>
            <a:r>
              <a:rPr lang="en-US" dirty="0" smtClean="0"/>
              <a:t> sees this as part of the prophetic task, one could also conclude that this strongly discursive mode of public involvement means going beyond a purely prophetic approach and integrating it into an approach which </a:t>
            </a:r>
            <a:r>
              <a:rPr lang="en-US" dirty="0" err="1" smtClean="0"/>
              <a:t>Koopman</a:t>
            </a:r>
            <a:r>
              <a:rPr lang="en-US" dirty="0" smtClean="0"/>
              <a:t> himself and many others call the ‘public theological’ approach.</a:t>
            </a:r>
          </a:p>
        </p:txBody>
      </p:sp>
      <p:sp>
        <p:nvSpPr>
          <p:cNvPr id="4" name="Tijdelijke aanduiding voor dianummer 3"/>
          <p:cNvSpPr>
            <a:spLocks noGrp="1"/>
          </p:cNvSpPr>
          <p:nvPr>
            <p:ph type="sldNum" sz="quarter" idx="10"/>
          </p:nvPr>
        </p:nvSpPr>
        <p:spPr/>
        <p:txBody>
          <a:bodyPr/>
          <a:lstStyle/>
          <a:p>
            <a:fld id="{7DF38224-299C-417A-9777-1E626007CA90}" type="slidenum">
              <a:rPr lang="nl-NL" smtClean="0"/>
              <a:t>5</a:t>
            </a:fld>
            <a:endParaRPr lang="nl-NL"/>
          </a:p>
        </p:txBody>
      </p:sp>
    </p:spTree>
    <p:extLst>
      <p:ext uri="{BB962C8B-B14F-4D97-AF65-F5344CB8AC3E}">
        <p14:creationId xmlns:p14="http://schemas.microsoft.com/office/powerpoint/2010/main" val="4270825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8. Such public theology can be seen as a form of liberation theology for a civil society. In democratic societies, political offices depend on elections and therefore on a dynamic opinion building process in the public realm. Public theology, having grown into a worldwide theological paradigm (</a:t>
            </a:r>
            <a:r>
              <a:rPr lang="en-US" dirty="0" err="1" smtClean="0"/>
              <a:t>Storrar</a:t>
            </a:r>
            <a:r>
              <a:rPr lang="en-US" dirty="0" smtClean="0"/>
              <a:t> &amp; Morton 2004), has been developed to a considerable extent in South Africa, mostly in the post-apartheid era (de </a:t>
            </a:r>
            <a:r>
              <a:rPr lang="en-US" dirty="0" err="1" smtClean="0"/>
              <a:t>Gruchy</a:t>
            </a:r>
            <a:r>
              <a:rPr lang="en-US" dirty="0" smtClean="0"/>
              <a:t> 2004; for the most comprehensive account see Smit 2007). The context of South Africa, moving from a society suppressing free speech into a civil society in which a public discourse with the participation of religious communities is needed and wanted, implies new challenges for the theological existence of the churches. Churches must make themselves understandable in the discourse. The moral positions of Christians must be accessible also to non-Christians (</a:t>
            </a:r>
            <a:r>
              <a:rPr lang="en-US" dirty="0" err="1" smtClean="0"/>
              <a:t>Koopman</a:t>
            </a:r>
            <a:r>
              <a:rPr lang="en-US" dirty="0" smtClean="0"/>
              <a:t> 2009:80; De Villiers 1999). Therefore, public theology must be bilingual – speaking both a theological and a secular language (Bedford-</a:t>
            </a:r>
            <a:r>
              <a:rPr lang="en-US" dirty="0" err="1" smtClean="0"/>
              <a:t>Strohm</a:t>
            </a:r>
            <a:r>
              <a:rPr lang="en-US" dirty="0" smtClean="0"/>
              <a:t> 2007).</a:t>
            </a:r>
          </a:p>
          <a:p>
            <a:r>
              <a:rPr lang="en-US" dirty="0" smtClean="0"/>
              <a:t>9. In a democratic public with many voices, but unequal possibilities of getting public attention, prophetic action, creative forms of protest and civil disobedience in morally crucial situations have an important function. But they must be related to free discourse and the exchange of arguments about the best way to achieve moral goals. If prophetic witness blocks such exchange of arguments, it is an obstacle for change.</a:t>
            </a:r>
          </a:p>
          <a:p>
            <a:r>
              <a:rPr lang="en-US" dirty="0" smtClean="0"/>
              <a:t>10. The churches have a special function as agents in civil society. They know about the undisputable moral truths on which a society depends, such as the dignity of every human being and the preference for the poor for which the biblical prophets stand. At the same time, they see the world as a whole reconciled by God in Jesus Christ and therefore stand for the inclusion of each member of society into a commonwealth based on those moral truths. Their mode of action in democratic societies is therefore an ‘</a:t>
            </a:r>
            <a:r>
              <a:rPr lang="en-US" i="1" dirty="0" smtClean="0"/>
              <a:t>inclusive </a:t>
            </a:r>
            <a:r>
              <a:rPr lang="en-US" i="1" dirty="0" err="1" smtClean="0"/>
              <a:t>prophetism</a:t>
            </a:r>
            <a:r>
              <a:rPr lang="en-US" dirty="0" smtClean="0"/>
              <a:t>’ based on biblical truths and supported by good arguments in the public discourse. </a:t>
            </a:r>
          </a:p>
        </p:txBody>
      </p:sp>
      <p:sp>
        <p:nvSpPr>
          <p:cNvPr id="4" name="Tijdelijke aanduiding voor dianummer 3"/>
          <p:cNvSpPr>
            <a:spLocks noGrp="1"/>
          </p:cNvSpPr>
          <p:nvPr>
            <p:ph type="sldNum" sz="quarter" idx="10"/>
          </p:nvPr>
        </p:nvSpPr>
        <p:spPr/>
        <p:txBody>
          <a:bodyPr/>
          <a:lstStyle/>
          <a:p>
            <a:fld id="{7DF38224-299C-417A-9777-1E626007CA90}" type="slidenum">
              <a:rPr lang="nl-NL" smtClean="0"/>
              <a:t>6</a:t>
            </a:fld>
            <a:endParaRPr lang="nl-NL"/>
          </a:p>
        </p:txBody>
      </p:sp>
    </p:spTree>
    <p:extLst>
      <p:ext uri="{BB962C8B-B14F-4D97-AF65-F5344CB8AC3E}">
        <p14:creationId xmlns:p14="http://schemas.microsoft.com/office/powerpoint/2010/main" val="2236830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8. Such public theology can be seen as a form of liberation theology for a civil society. In democratic societies, political offices depend on elections and therefore on a dynamic opinion building process in the public realm. Public theology, having grown into a worldwide theological paradigm (</a:t>
            </a:r>
            <a:r>
              <a:rPr lang="en-US" dirty="0" err="1" smtClean="0"/>
              <a:t>Storrar</a:t>
            </a:r>
            <a:r>
              <a:rPr lang="en-US" dirty="0" smtClean="0"/>
              <a:t> &amp; Morton 2004), has been developed to a considerable extent in South Africa, mostly in the post-apartheid era (de </a:t>
            </a:r>
            <a:r>
              <a:rPr lang="en-US" dirty="0" err="1" smtClean="0"/>
              <a:t>Gruchy</a:t>
            </a:r>
            <a:r>
              <a:rPr lang="en-US" dirty="0" smtClean="0"/>
              <a:t> 2004; for the most comprehensive account see Smit 2007). The context of South Africa, moving from a society suppressing free speech into a civil society in which a public discourse with the participation of religious communities is needed and wanted, implies new challenges for the theological existence of the churches. Churches must make themselves understandable in the discourse. The moral positions of Christians must be accessible also to non-Christians (</a:t>
            </a:r>
            <a:r>
              <a:rPr lang="en-US" dirty="0" err="1" smtClean="0"/>
              <a:t>Koopman</a:t>
            </a:r>
            <a:r>
              <a:rPr lang="en-US" dirty="0" smtClean="0"/>
              <a:t> 2009:80; De Villiers 1999). Therefore, public theology must be bilingual – speaking both a theological and a secular language (Bedford-</a:t>
            </a:r>
            <a:r>
              <a:rPr lang="en-US" dirty="0" err="1" smtClean="0"/>
              <a:t>Strohm</a:t>
            </a:r>
            <a:r>
              <a:rPr lang="en-US" dirty="0" smtClean="0"/>
              <a:t> 2007).</a:t>
            </a:r>
          </a:p>
          <a:p>
            <a:r>
              <a:rPr lang="en-US" dirty="0" smtClean="0"/>
              <a:t>9. In a democratic public with many voices, but unequal possibilities of getting public attention, prophetic action, creative forms of protest and civil disobedience in morally crucial situations have an important function. But they must be related to free discourse and the exchange of arguments about the best way to achieve moral goals. If prophetic witness blocks such exchange of arguments, it is an obstacle for change.</a:t>
            </a:r>
          </a:p>
          <a:p>
            <a:r>
              <a:rPr lang="en-US" dirty="0" smtClean="0"/>
              <a:t>10. The churches have a special function as agents in civil society. They know about the undisputable moral truths on which a society depends, such as the dignity of every human being and the preference for the poor for which the biblical prophets stand. At the same time, they see the world as a whole reconciled by God in Jesus Christ and therefore stand for the inclusion of each member of society into a commonwealth based on those moral truths. Their mode of action in democratic societies is therefore an ‘</a:t>
            </a:r>
            <a:r>
              <a:rPr lang="en-US" i="1" dirty="0" smtClean="0"/>
              <a:t>inclusive </a:t>
            </a:r>
            <a:r>
              <a:rPr lang="en-US" i="1" dirty="0" err="1" smtClean="0"/>
              <a:t>prophetism</a:t>
            </a:r>
            <a:r>
              <a:rPr lang="en-US" dirty="0" smtClean="0"/>
              <a:t>’ based on biblical truths and supported by good arguments in the public discourse. </a:t>
            </a:r>
          </a:p>
        </p:txBody>
      </p:sp>
      <p:sp>
        <p:nvSpPr>
          <p:cNvPr id="4" name="Tijdelijke aanduiding voor dianummer 3"/>
          <p:cNvSpPr>
            <a:spLocks noGrp="1"/>
          </p:cNvSpPr>
          <p:nvPr>
            <p:ph type="sldNum" sz="quarter" idx="10"/>
          </p:nvPr>
        </p:nvSpPr>
        <p:spPr/>
        <p:txBody>
          <a:bodyPr/>
          <a:lstStyle/>
          <a:p>
            <a:fld id="{7DF38224-299C-417A-9777-1E626007CA90}" type="slidenum">
              <a:rPr lang="nl-NL" smtClean="0"/>
              <a:t>7</a:t>
            </a:fld>
            <a:endParaRPr lang="nl-NL"/>
          </a:p>
        </p:txBody>
      </p:sp>
    </p:spTree>
    <p:extLst>
      <p:ext uri="{BB962C8B-B14F-4D97-AF65-F5344CB8AC3E}">
        <p14:creationId xmlns:p14="http://schemas.microsoft.com/office/powerpoint/2010/main" val="12457730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nl-NL" smtClean="0"/>
              <a:t>Klik om de stijl te bewerken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1/14/2016</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‹nr.›</a:t>
            </a:fld>
            <a:endParaRPr lang="en-US"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1/14/2016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nl-NL" smtClean="0"/>
              <a:t>Klik om de stijl te bewerken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1/14/2016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nl-NL" smtClean="0"/>
              <a:t>Klik om de stijl te bewerken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1/14/2016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nl-NL" smtClean="0"/>
              <a:t>Klik om de stijl te bewerken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1/14/2016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nl-NL" smtClean="0"/>
              <a:t>Klik om de stijl te bewerken</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1/14/2016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nl-NL" smtClean="0"/>
              <a:t>Klik om de stijl te bewerken</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1/14/2016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1/14/2016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nl-NL" smtClean="0"/>
              <a:t>Klik om de stijl te bewerken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dirty="0"/>
              <a:pPr/>
              <a:t>1/14/2016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nl-NL" smtClean="0"/>
              <a:t>Klik om de stijl te bewerken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1/14/2016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nl-NL" smtClean="0"/>
              <a:t>Klik om de stijl te bewerken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61BEF0D-F0BB-DE4B-95CE-6DB70DBA9567}" type="datetimeFigureOut">
              <a:rPr lang="en-US" dirty="0"/>
              <a:pPr/>
              <a:t>1/14/2016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1/14/2016</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sz="4000" dirty="0" smtClean="0"/>
              <a:t>De rol van profetie in evangelisatie</a:t>
            </a:r>
            <a:endParaRPr lang="nl-NL" sz="4000" dirty="0"/>
          </a:p>
        </p:txBody>
      </p:sp>
      <p:sp>
        <p:nvSpPr>
          <p:cNvPr id="3" name="Ondertitel 2"/>
          <p:cNvSpPr>
            <a:spLocks noGrp="1"/>
          </p:cNvSpPr>
          <p:nvPr>
            <p:ph type="subTitle" idx="1"/>
          </p:nvPr>
        </p:nvSpPr>
        <p:spPr>
          <a:xfrm>
            <a:off x="2692398" y="3858321"/>
            <a:ext cx="6815669" cy="1120077"/>
          </a:xfrm>
        </p:spPr>
        <p:txBody>
          <a:bodyPr>
            <a:normAutofit lnSpcReduction="10000"/>
          </a:bodyPr>
          <a:lstStyle/>
          <a:p>
            <a:r>
              <a:rPr lang="nl-NL" sz="4000" dirty="0"/>
              <a:t>in de maatschappij</a:t>
            </a:r>
            <a:endParaRPr lang="nl-NL" sz="4000" dirty="0" smtClean="0"/>
          </a:p>
          <a:p>
            <a:r>
              <a:rPr lang="nl-NL" dirty="0" smtClean="0"/>
              <a:t>3xM – een case </a:t>
            </a:r>
            <a:r>
              <a:rPr lang="nl-NL" dirty="0" err="1" smtClean="0"/>
              <a:t>study</a:t>
            </a:r>
            <a:endParaRPr lang="nl-NL" dirty="0"/>
          </a:p>
        </p:txBody>
      </p:sp>
    </p:spTree>
    <p:extLst>
      <p:ext uri="{BB962C8B-B14F-4D97-AF65-F5344CB8AC3E}">
        <p14:creationId xmlns:p14="http://schemas.microsoft.com/office/powerpoint/2010/main" val="9944461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5399" y="1476297"/>
            <a:ext cx="6241816" cy="652539"/>
          </a:xfrm>
        </p:spPr>
        <p:txBody>
          <a:bodyPr/>
          <a:lstStyle/>
          <a:p>
            <a:r>
              <a:rPr lang="nl-NL" dirty="0" smtClean="0"/>
              <a:t>Het 3xM Model</a:t>
            </a:r>
            <a:endParaRPr lang="nl-NL" dirty="0"/>
          </a:p>
        </p:txBody>
      </p:sp>
      <p:sp>
        <p:nvSpPr>
          <p:cNvPr id="4" name="Tijdelijke aanduiding voor tekst 3"/>
          <p:cNvSpPr>
            <a:spLocks noGrp="1"/>
          </p:cNvSpPr>
          <p:nvPr>
            <p:ph type="body" sz="half" idx="2"/>
          </p:nvPr>
        </p:nvSpPr>
        <p:spPr>
          <a:xfrm>
            <a:off x="1295399" y="2542478"/>
            <a:ext cx="6241816" cy="3274122"/>
          </a:xfrm>
        </p:spPr>
        <p:txBody>
          <a:bodyPr>
            <a:normAutofit lnSpcReduction="10000"/>
          </a:bodyPr>
          <a:lstStyle/>
          <a:p>
            <a:pPr marL="285750" indent="-285750" algn="l">
              <a:buFontTx/>
              <a:buChar char="-"/>
            </a:pPr>
            <a:r>
              <a:rPr lang="nl-NL" sz="1900" dirty="0" smtClean="0"/>
              <a:t>Televisie als middel voor evangelisatie:</a:t>
            </a:r>
            <a:endParaRPr lang="nl-NL" sz="1900" dirty="0"/>
          </a:p>
          <a:p>
            <a:pPr marL="742950" lvl="1" indent="-285750">
              <a:buFontTx/>
              <a:buChar char="-"/>
            </a:pPr>
            <a:r>
              <a:rPr lang="nl-NL" sz="1500" dirty="0" smtClean="0"/>
              <a:t>TV staat voor vermaak, oppervlakkig en emotie</a:t>
            </a:r>
          </a:p>
          <a:p>
            <a:pPr marL="742950" lvl="1" indent="-285750">
              <a:buFontTx/>
              <a:buChar char="-"/>
            </a:pPr>
            <a:r>
              <a:rPr lang="nl-NL" sz="1500" dirty="0" smtClean="0"/>
              <a:t>Vermaak: via drama kun je heel goed de spiegel voorhouden en de Bijbelse principes laten zien</a:t>
            </a:r>
          </a:p>
          <a:p>
            <a:pPr marL="742950" lvl="1" indent="-285750">
              <a:buFontTx/>
              <a:buChar char="-"/>
            </a:pPr>
            <a:r>
              <a:rPr lang="nl-NL" sz="1500" dirty="0" smtClean="0"/>
              <a:t>Oppervlakkig: als we een maaltijd eten dan moet er niet teveel zout in zitten. Zo is het ook met het evangelie in een programma om een niet-christen te bereiken</a:t>
            </a:r>
          </a:p>
          <a:p>
            <a:pPr marL="742950" lvl="1" indent="-285750">
              <a:buFontTx/>
              <a:buChar char="-"/>
            </a:pPr>
            <a:r>
              <a:rPr lang="nl-NL" sz="1500" dirty="0" smtClean="0"/>
              <a:t>Emotie: we kunnen het spectaculaire in sociale onderwerpen goed gebruiken om de aandacht van de mensen te trekken</a:t>
            </a:r>
          </a:p>
          <a:p>
            <a:pPr marL="285750" indent="-285750" algn="l">
              <a:buFontTx/>
              <a:buChar char="-"/>
            </a:pPr>
            <a:r>
              <a:rPr lang="nl-NL" sz="1900" dirty="0" smtClean="0"/>
              <a:t>Televisie is één van de middelen om niet christenen te bereiken, maar heeft wel haar eigen aanpak als medium.</a:t>
            </a:r>
            <a:endParaRPr lang="nl-NL" dirty="0" smtClean="0"/>
          </a:p>
        </p:txBody>
      </p:sp>
      <p:pic>
        <p:nvPicPr>
          <p:cNvPr id="6" name="Tijdelijke aanduiding voor afbeelding 4"/>
          <p:cNvPicPr>
            <a:picLocks noGrp="1" noChangeAspect="1"/>
          </p:cNvPicPr>
          <p:nvPr>
            <p:ph type="pic" idx="1"/>
          </p:nvPr>
        </p:nvPicPr>
        <p:blipFill>
          <a:blip r:embed="rId2">
            <a:extLst>
              <a:ext uri="{28A0092B-C50C-407E-A947-70E740481C1C}">
                <a14:useLocalDpi xmlns:a14="http://schemas.microsoft.com/office/drawing/2010/main" val="0"/>
              </a:ext>
            </a:extLst>
          </a:blip>
          <a:srcRect l="25939" r="25939"/>
          <a:stretch>
            <a:fillRect/>
          </a:stretch>
        </p:blipFill>
        <p:spPr/>
      </p:pic>
    </p:spTree>
    <p:extLst>
      <p:ext uri="{BB962C8B-B14F-4D97-AF65-F5344CB8AC3E}">
        <p14:creationId xmlns:p14="http://schemas.microsoft.com/office/powerpoint/2010/main" val="32566366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1295399" y="1582749"/>
            <a:ext cx="6241816" cy="750511"/>
          </a:xfrm>
        </p:spPr>
        <p:txBody>
          <a:bodyPr/>
          <a:lstStyle/>
          <a:p>
            <a:r>
              <a:rPr lang="nl-NL" dirty="0" smtClean="0"/>
              <a:t>Voorbeeld: één programma van 3xM</a:t>
            </a:r>
            <a:endParaRPr lang="nl-NL" dirty="0"/>
          </a:p>
        </p:txBody>
      </p:sp>
      <p:sp>
        <p:nvSpPr>
          <p:cNvPr id="9" name="Tijdelijke aanduiding voor tekst 8"/>
          <p:cNvSpPr>
            <a:spLocks noGrp="1"/>
          </p:cNvSpPr>
          <p:nvPr>
            <p:ph type="body" sz="half" idx="2"/>
          </p:nvPr>
        </p:nvSpPr>
        <p:spPr>
          <a:xfrm>
            <a:off x="1295399" y="2899317"/>
            <a:ext cx="6241816" cy="2184915"/>
          </a:xfrm>
        </p:spPr>
        <p:txBody>
          <a:bodyPr>
            <a:normAutofit/>
          </a:bodyPr>
          <a:lstStyle/>
          <a:p>
            <a:pPr marL="285750" indent="-285750" algn="l">
              <a:buFontTx/>
              <a:buChar char="-"/>
            </a:pPr>
            <a:r>
              <a:rPr lang="nl-NL" dirty="0" smtClean="0"/>
              <a:t>Bangladesh – zuurgooien</a:t>
            </a:r>
          </a:p>
          <a:p>
            <a:pPr marL="285750" indent="-285750" algn="l">
              <a:buFontTx/>
              <a:buChar char="-"/>
            </a:pPr>
            <a:r>
              <a:rPr lang="nl-NL" dirty="0" smtClean="0"/>
              <a:t>Drama – jongeman afgewezen – gooit zuur in het gezicht</a:t>
            </a:r>
          </a:p>
          <a:p>
            <a:pPr marL="285750" indent="-285750" algn="l">
              <a:buFontTx/>
              <a:buChar char="-"/>
            </a:pPr>
            <a:r>
              <a:rPr lang="nl-NL" dirty="0" smtClean="0"/>
              <a:t>Tekst Rom. 12:19 – wreek jezelf niet</a:t>
            </a:r>
          </a:p>
          <a:p>
            <a:pPr marL="285750" indent="-285750" algn="l">
              <a:buFontTx/>
              <a:buChar char="-"/>
            </a:pPr>
            <a:r>
              <a:rPr lang="nl-NL" dirty="0" smtClean="0"/>
              <a:t>Discussie over zuurgooien, de redenen en de gevolgen</a:t>
            </a:r>
          </a:p>
          <a:p>
            <a:pPr marL="285750" indent="-285750" algn="l">
              <a:buFontTx/>
              <a:buChar char="-"/>
            </a:pPr>
            <a:r>
              <a:rPr lang="nl-NL" dirty="0" smtClean="0"/>
              <a:t>Email adres waar mensen naar kunnen schrijven</a:t>
            </a:r>
          </a:p>
          <a:p>
            <a:pPr marL="285750" indent="-285750" algn="l">
              <a:buFontTx/>
              <a:buChar char="-"/>
            </a:pPr>
            <a:endParaRPr lang="nl-NL" dirty="0" smtClean="0"/>
          </a:p>
          <a:p>
            <a:pPr marL="285750" indent="-285750" algn="l">
              <a:buFontTx/>
              <a:buChar char="-"/>
            </a:pPr>
            <a:endParaRPr lang="nl-NL" dirty="0" smtClean="0"/>
          </a:p>
        </p:txBody>
      </p:sp>
      <p:pic>
        <p:nvPicPr>
          <p:cNvPr id="6" name="Tijdelijke aanduiding voor afbeelding 4"/>
          <p:cNvPicPr>
            <a:picLocks noChangeAspect="1"/>
          </p:cNvPicPr>
          <p:nvPr/>
        </p:nvPicPr>
        <p:blipFill>
          <a:blip r:embed="rId2">
            <a:extLst>
              <a:ext uri="{28A0092B-C50C-407E-A947-70E740481C1C}">
                <a14:useLocalDpi xmlns:a14="http://schemas.microsoft.com/office/drawing/2010/main" val="0"/>
              </a:ext>
            </a:extLst>
          </a:blip>
          <a:srcRect l="25939" r="25939"/>
          <a:stretch>
            <a:fillRect/>
          </a:stretch>
        </p:blipFill>
        <p:spPr>
          <a:xfrm>
            <a:off x="8094830"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pic>
      <p:sp>
        <p:nvSpPr>
          <p:cNvPr id="3" name="Tijdelijke aanduiding voor afbeelding 2"/>
          <p:cNvSpPr>
            <a:spLocks noGrp="1"/>
          </p:cNvSpPr>
          <p:nvPr>
            <p:ph type="pic" idx="1"/>
          </p:nvPr>
        </p:nvSpPr>
        <p:spPr/>
      </p:sp>
    </p:spTree>
    <p:extLst>
      <p:ext uri="{BB962C8B-B14F-4D97-AF65-F5344CB8AC3E}">
        <p14:creationId xmlns:p14="http://schemas.microsoft.com/office/powerpoint/2010/main" val="24753292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5399" y="1699322"/>
            <a:ext cx="6241816" cy="652539"/>
          </a:xfrm>
        </p:spPr>
        <p:txBody>
          <a:bodyPr/>
          <a:lstStyle/>
          <a:p>
            <a:r>
              <a:rPr lang="nl-NL" dirty="0" smtClean="0"/>
              <a:t>uitwerking 3xM Model</a:t>
            </a:r>
            <a:endParaRPr lang="nl-NL" dirty="0"/>
          </a:p>
        </p:txBody>
      </p:sp>
      <p:sp>
        <p:nvSpPr>
          <p:cNvPr id="4" name="Tijdelijke aanduiding voor tekst 3"/>
          <p:cNvSpPr>
            <a:spLocks noGrp="1"/>
          </p:cNvSpPr>
          <p:nvPr>
            <p:ph type="body" sz="half" idx="2"/>
          </p:nvPr>
        </p:nvSpPr>
        <p:spPr>
          <a:xfrm>
            <a:off x="1295399" y="2962612"/>
            <a:ext cx="6241816" cy="2853988"/>
          </a:xfrm>
        </p:spPr>
        <p:txBody>
          <a:bodyPr>
            <a:normAutofit/>
          </a:bodyPr>
          <a:lstStyle/>
          <a:p>
            <a:pPr marL="285750" indent="-285750" algn="l">
              <a:buFontTx/>
              <a:buChar char="-"/>
            </a:pPr>
            <a:r>
              <a:rPr lang="nl-NL" sz="2400" dirty="0" smtClean="0"/>
              <a:t>(Top) kerkleiders werken samen in een land/gebied</a:t>
            </a:r>
          </a:p>
          <a:p>
            <a:pPr marL="285750" indent="-285750" algn="l">
              <a:buFontTx/>
              <a:buChar char="-"/>
            </a:pPr>
            <a:r>
              <a:rPr lang="nl-NL" sz="2400" dirty="0" smtClean="0"/>
              <a:t>Het combineren van sociale problematiek met de christelijke boodschap/evangelie</a:t>
            </a:r>
          </a:p>
          <a:p>
            <a:pPr marL="285750" indent="-285750" algn="l">
              <a:buFontTx/>
              <a:buChar char="-"/>
            </a:pPr>
            <a:r>
              <a:rPr lang="nl-NL" sz="2400" dirty="0" smtClean="0"/>
              <a:t>Toegang krijgen tot top TV kanalen in moeilijk toegankelijke landen in het 10/40 </a:t>
            </a:r>
            <a:r>
              <a:rPr lang="nl-NL" sz="2400" dirty="0" err="1" smtClean="0"/>
              <a:t>Window</a:t>
            </a:r>
            <a:endParaRPr lang="nl-NL" sz="2400" dirty="0"/>
          </a:p>
        </p:txBody>
      </p:sp>
      <p:pic>
        <p:nvPicPr>
          <p:cNvPr id="6" name="Tijdelijke aanduiding voor afbeelding 4"/>
          <p:cNvPicPr>
            <a:picLocks noChangeAspect="1"/>
          </p:cNvPicPr>
          <p:nvPr/>
        </p:nvPicPr>
        <p:blipFill>
          <a:blip r:embed="rId2">
            <a:extLst>
              <a:ext uri="{28A0092B-C50C-407E-A947-70E740481C1C}">
                <a14:useLocalDpi xmlns:a14="http://schemas.microsoft.com/office/drawing/2010/main" val="0"/>
              </a:ext>
            </a:extLst>
          </a:blip>
          <a:srcRect l="25939" r="25939"/>
          <a:stretch>
            <a:fillRect/>
          </a:stretch>
        </p:blipFill>
        <p:spPr>
          <a:xfrm>
            <a:off x="8027924"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pic>
    </p:spTree>
    <p:extLst>
      <p:ext uri="{BB962C8B-B14F-4D97-AF65-F5344CB8AC3E}">
        <p14:creationId xmlns:p14="http://schemas.microsoft.com/office/powerpoint/2010/main" val="41232348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5399" y="1476297"/>
            <a:ext cx="6241816" cy="652539"/>
          </a:xfrm>
        </p:spPr>
        <p:txBody>
          <a:bodyPr/>
          <a:lstStyle/>
          <a:p>
            <a:r>
              <a:rPr lang="nl-NL" dirty="0" smtClean="0"/>
              <a:t>Toetsen</a:t>
            </a:r>
            <a:endParaRPr lang="nl-NL" dirty="0"/>
          </a:p>
        </p:txBody>
      </p:sp>
      <p:sp>
        <p:nvSpPr>
          <p:cNvPr id="4" name="Tijdelijke aanduiding voor tekst 3"/>
          <p:cNvSpPr>
            <a:spLocks noGrp="1"/>
          </p:cNvSpPr>
          <p:nvPr>
            <p:ph type="body" sz="half" idx="2"/>
          </p:nvPr>
        </p:nvSpPr>
        <p:spPr>
          <a:xfrm>
            <a:off x="1295399" y="2542478"/>
            <a:ext cx="6241816" cy="3274122"/>
          </a:xfrm>
        </p:spPr>
        <p:txBody>
          <a:bodyPr>
            <a:normAutofit fontScale="92500" lnSpcReduction="10000"/>
          </a:bodyPr>
          <a:lstStyle/>
          <a:p>
            <a:pPr marL="285750" indent="-285750" algn="l">
              <a:buFontTx/>
              <a:buChar char="-"/>
            </a:pPr>
            <a:r>
              <a:rPr lang="nl-NL" sz="1900" dirty="0" smtClean="0"/>
              <a:t>West Afrika, impactonderzoek onder 10,8 miljoen mensen:</a:t>
            </a:r>
            <a:endParaRPr lang="nl-NL" sz="1900" dirty="0"/>
          </a:p>
          <a:p>
            <a:pPr marL="742950" lvl="1" indent="-285750">
              <a:buFontTx/>
              <a:buChar char="-"/>
            </a:pPr>
            <a:r>
              <a:rPr lang="nl-NL" sz="1500" dirty="0" smtClean="0"/>
              <a:t>4,4 miljoen mensen kennen het programma</a:t>
            </a:r>
          </a:p>
          <a:p>
            <a:pPr marL="742950" lvl="1" indent="-285750">
              <a:buFontTx/>
              <a:buChar char="-"/>
            </a:pPr>
            <a:r>
              <a:rPr lang="nl-NL" sz="1500" dirty="0" smtClean="0"/>
              <a:t>3,4 miljoen hebben hun gedrag veranderd t.a.v. HIV/Aids</a:t>
            </a:r>
          </a:p>
          <a:p>
            <a:pPr marL="742950" lvl="1" indent="-285750">
              <a:buFontTx/>
              <a:buChar char="-"/>
            </a:pPr>
            <a:r>
              <a:rPr lang="nl-NL" sz="1500" dirty="0" smtClean="0"/>
              <a:t>175.000 mensen zijn de Bijbel gaan lezen, 125.000 gaan meer regelmatig naar de kerk en 37.000 gingen voor het eerst naar de kerk</a:t>
            </a:r>
          </a:p>
          <a:p>
            <a:pPr marL="742950" lvl="1" indent="-285750">
              <a:buFontTx/>
              <a:buChar char="-"/>
            </a:pPr>
            <a:r>
              <a:rPr lang="nl-NL" sz="1500" dirty="0" smtClean="0"/>
              <a:t>Hoofdreden om de programma’s te bekijken is dat om antwoord op hun vragen te krijgen</a:t>
            </a:r>
          </a:p>
          <a:p>
            <a:pPr marL="285750" indent="-285750" algn="l">
              <a:buFontTx/>
              <a:buChar char="-"/>
            </a:pPr>
            <a:r>
              <a:rPr lang="nl-NL" sz="1900" dirty="0" smtClean="0"/>
              <a:t>Rosalie uit Togo: </a:t>
            </a:r>
          </a:p>
          <a:p>
            <a:pPr algn="l"/>
            <a:r>
              <a:rPr lang="en-US" b="1" dirty="0" smtClean="0"/>
              <a:t>I </a:t>
            </a:r>
            <a:r>
              <a:rPr lang="en-US" b="1" dirty="0"/>
              <a:t>have decided to accept Jesus Christ as my Savior, put my trust in Him to forgive me my past wrongs and help me to follow God’s standards</a:t>
            </a:r>
            <a:endParaRPr lang="nl-NL" dirty="0" smtClean="0"/>
          </a:p>
        </p:txBody>
      </p:sp>
      <p:pic>
        <p:nvPicPr>
          <p:cNvPr id="5" name="Tijdelijke aanduiding voor afbeelding 4"/>
          <p:cNvPicPr>
            <a:picLocks noGrp="1" noChangeAspect="1"/>
          </p:cNvPicPr>
          <p:nvPr>
            <p:ph type="pic" idx="1"/>
          </p:nvPr>
        </p:nvPicPr>
        <p:blipFill>
          <a:blip r:embed="rId2">
            <a:extLst>
              <a:ext uri="{28A0092B-C50C-407E-A947-70E740481C1C}">
                <a14:useLocalDpi xmlns:a14="http://schemas.microsoft.com/office/drawing/2010/main" val="0"/>
              </a:ext>
            </a:extLst>
          </a:blip>
          <a:srcRect l="28610" r="28610"/>
          <a:stretch>
            <a:fillRect/>
          </a:stretch>
        </p:blipFill>
        <p:spPr/>
      </p:pic>
    </p:spTree>
    <p:extLst>
      <p:ext uri="{BB962C8B-B14F-4D97-AF65-F5344CB8AC3E}">
        <p14:creationId xmlns:p14="http://schemas.microsoft.com/office/powerpoint/2010/main" val="41589090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5399" y="1476297"/>
            <a:ext cx="6241816" cy="652539"/>
          </a:xfrm>
        </p:spPr>
        <p:txBody>
          <a:bodyPr>
            <a:normAutofit/>
          </a:bodyPr>
          <a:lstStyle/>
          <a:p>
            <a:r>
              <a:rPr lang="nl-NL" dirty="0" smtClean="0"/>
              <a:t>Toetsen</a:t>
            </a:r>
            <a:endParaRPr lang="nl-NL" dirty="0"/>
          </a:p>
        </p:txBody>
      </p:sp>
      <p:sp>
        <p:nvSpPr>
          <p:cNvPr id="4" name="Tijdelijke aanduiding voor tekst 3"/>
          <p:cNvSpPr>
            <a:spLocks noGrp="1"/>
          </p:cNvSpPr>
          <p:nvPr>
            <p:ph type="body" sz="half" idx="2"/>
          </p:nvPr>
        </p:nvSpPr>
        <p:spPr>
          <a:xfrm>
            <a:off x="1295399" y="2542478"/>
            <a:ext cx="6241816" cy="3274122"/>
          </a:xfrm>
        </p:spPr>
        <p:txBody>
          <a:bodyPr>
            <a:normAutofit/>
          </a:bodyPr>
          <a:lstStyle/>
          <a:p>
            <a:pPr marL="285750" indent="-285750" algn="l">
              <a:buFontTx/>
              <a:buChar char="-"/>
            </a:pPr>
            <a:r>
              <a:rPr lang="nl-NL" sz="1900" dirty="0" smtClean="0"/>
              <a:t>Indonesië, 3.300 interviews op Java 2015:</a:t>
            </a:r>
            <a:endParaRPr lang="nl-NL" sz="1900" dirty="0"/>
          </a:p>
          <a:p>
            <a:pPr marL="742950" lvl="1" indent="-285750">
              <a:buFontTx/>
              <a:buChar char="-"/>
            </a:pPr>
            <a:r>
              <a:rPr lang="nl-NL" sz="1500" dirty="0" smtClean="0"/>
              <a:t>5,3% (7,6 miljoen) van de moslims en 12% (1,6 miljoen) van de christenen kent het programma.</a:t>
            </a:r>
          </a:p>
          <a:p>
            <a:pPr marL="742950" lvl="1" indent="-285750">
              <a:buFontTx/>
              <a:buChar char="-"/>
            </a:pPr>
            <a:r>
              <a:rPr lang="nl-NL" sz="1500" dirty="0" smtClean="0"/>
              <a:t>Jongeren besluiten geen drugs meer te gebruiken en ouderen willen meer research doen</a:t>
            </a:r>
          </a:p>
          <a:p>
            <a:pPr marL="742950" lvl="1" indent="-285750">
              <a:buFontTx/>
              <a:buChar char="-"/>
            </a:pPr>
            <a:r>
              <a:rPr lang="nl-NL" sz="1500" dirty="0" smtClean="0"/>
              <a:t>Geen enkele moslim is naar de kerk gegaan door het programma</a:t>
            </a:r>
          </a:p>
          <a:p>
            <a:pPr marL="742950" lvl="1" indent="-285750">
              <a:buFontTx/>
              <a:buChar char="-"/>
            </a:pPr>
            <a:r>
              <a:rPr lang="nl-NL" sz="1500" dirty="0" smtClean="0"/>
              <a:t>Hoofdreden om de programma’s te bekijken is niet om een speciale reden</a:t>
            </a:r>
          </a:p>
          <a:p>
            <a:pPr marL="285750" indent="-285750" algn="l">
              <a:buFontTx/>
              <a:buChar char="-"/>
            </a:pPr>
            <a:r>
              <a:rPr lang="nl-NL" sz="1900" dirty="0" smtClean="0"/>
              <a:t>Op basis van dit onderzoek en andere factoren hebben we besloten deze programma’s niet meer te financieren</a:t>
            </a:r>
          </a:p>
        </p:txBody>
      </p:sp>
      <p:pic>
        <p:nvPicPr>
          <p:cNvPr id="5" name="Tijdelijke aanduiding voor afbeelding 4"/>
          <p:cNvPicPr>
            <a:picLocks noGrp="1" noChangeAspect="1"/>
          </p:cNvPicPr>
          <p:nvPr>
            <p:ph type="pic" idx="1"/>
          </p:nvPr>
        </p:nvPicPr>
        <p:blipFill>
          <a:blip r:embed="rId2">
            <a:extLst>
              <a:ext uri="{28A0092B-C50C-407E-A947-70E740481C1C}">
                <a14:useLocalDpi xmlns:a14="http://schemas.microsoft.com/office/drawing/2010/main" val="0"/>
              </a:ext>
            </a:extLst>
          </a:blip>
          <a:srcRect l="28610" r="28610"/>
          <a:stretch>
            <a:fillRect/>
          </a:stretch>
        </p:blipFill>
        <p:spPr/>
      </p:pic>
    </p:spTree>
    <p:extLst>
      <p:ext uri="{BB962C8B-B14F-4D97-AF65-F5344CB8AC3E}">
        <p14:creationId xmlns:p14="http://schemas.microsoft.com/office/powerpoint/2010/main" val="32216101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5399" y="1476297"/>
            <a:ext cx="6241816" cy="652539"/>
          </a:xfrm>
        </p:spPr>
        <p:txBody>
          <a:bodyPr/>
          <a:lstStyle/>
          <a:p>
            <a:r>
              <a:rPr lang="nl-NL" dirty="0" smtClean="0"/>
              <a:t>Toetsen</a:t>
            </a:r>
            <a:endParaRPr lang="nl-NL" dirty="0"/>
          </a:p>
        </p:txBody>
      </p:sp>
      <p:sp>
        <p:nvSpPr>
          <p:cNvPr id="4" name="Tijdelijke aanduiding voor tekst 3"/>
          <p:cNvSpPr>
            <a:spLocks noGrp="1"/>
          </p:cNvSpPr>
          <p:nvPr>
            <p:ph type="body" sz="half" idx="2"/>
          </p:nvPr>
        </p:nvSpPr>
        <p:spPr>
          <a:xfrm>
            <a:off x="1295399" y="2542478"/>
            <a:ext cx="6241816" cy="3274122"/>
          </a:xfrm>
        </p:spPr>
        <p:txBody>
          <a:bodyPr>
            <a:normAutofit/>
          </a:bodyPr>
          <a:lstStyle/>
          <a:p>
            <a:pPr marL="285750" indent="-285750" algn="l">
              <a:buFontTx/>
              <a:buChar char="-"/>
            </a:pPr>
            <a:r>
              <a:rPr lang="nl-NL" sz="1900" dirty="0" smtClean="0"/>
              <a:t>Japan:</a:t>
            </a:r>
            <a:endParaRPr lang="nl-NL" sz="1900" dirty="0"/>
          </a:p>
          <a:p>
            <a:pPr marL="742950" lvl="1" indent="-285750">
              <a:buFontTx/>
              <a:buChar char="-"/>
            </a:pPr>
            <a:r>
              <a:rPr lang="nl-NL" sz="1500" dirty="0" smtClean="0"/>
              <a:t>De top kerkleiders in het land willen me niet </a:t>
            </a:r>
            <a:r>
              <a:rPr lang="nl-NL" sz="1500" dirty="0" smtClean="0"/>
              <a:t>ontmoeten </a:t>
            </a:r>
            <a:endParaRPr lang="nl-NL" sz="1500" dirty="0" smtClean="0"/>
          </a:p>
          <a:p>
            <a:pPr marL="285750" indent="-285750" algn="l">
              <a:buFontTx/>
              <a:buChar char="-"/>
            </a:pPr>
            <a:r>
              <a:rPr lang="nl-NL" sz="1900" dirty="0" smtClean="0"/>
              <a:t>China:</a:t>
            </a:r>
          </a:p>
          <a:p>
            <a:pPr marL="742950" lvl="1" indent="-285750">
              <a:buFontTx/>
              <a:buChar char="-"/>
            </a:pPr>
            <a:r>
              <a:rPr lang="nl-NL" sz="1400" dirty="0" smtClean="0"/>
              <a:t>Het bureau van de Drie Zelf Kerk geeft aan dat het nu geen goede tijd is om met christelijke televisie van start te gaan</a:t>
            </a:r>
          </a:p>
          <a:p>
            <a:pPr marL="285750" indent="-285750" algn="l">
              <a:buFontTx/>
              <a:buChar char="-"/>
            </a:pPr>
            <a:r>
              <a:rPr lang="nl-NL" sz="2000" dirty="0" smtClean="0"/>
              <a:t>Aziatisch land</a:t>
            </a:r>
          </a:p>
          <a:p>
            <a:pPr marL="742950" lvl="1" indent="-285750">
              <a:buFontTx/>
              <a:buChar char="-"/>
            </a:pPr>
            <a:r>
              <a:rPr lang="nl-NL" sz="1400" dirty="0" smtClean="0"/>
              <a:t>We hebben contacten, maar geen financiën om het project vorm te geven</a:t>
            </a:r>
            <a:endParaRPr lang="nl-NL" sz="1400" dirty="0"/>
          </a:p>
          <a:p>
            <a:pPr marL="285750" indent="-285750">
              <a:buFontTx/>
              <a:buChar char="-"/>
            </a:pPr>
            <a:r>
              <a:rPr lang="nl-NL" sz="2000" dirty="0" smtClean="0"/>
              <a:t>Is dit een reden op te geven?</a:t>
            </a:r>
          </a:p>
        </p:txBody>
      </p:sp>
      <p:pic>
        <p:nvPicPr>
          <p:cNvPr id="5" name="Tijdelijke aanduiding voor afbeelding 4"/>
          <p:cNvPicPr>
            <a:picLocks noGrp="1" noChangeAspect="1"/>
          </p:cNvPicPr>
          <p:nvPr>
            <p:ph type="pic" idx="1"/>
          </p:nvPr>
        </p:nvPicPr>
        <p:blipFill>
          <a:blip r:embed="rId2">
            <a:extLst>
              <a:ext uri="{28A0092B-C50C-407E-A947-70E740481C1C}">
                <a14:useLocalDpi xmlns:a14="http://schemas.microsoft.com/office/drawing/2010/main" val="0"/>
              </a:ext>
            </a:extLst>
          </a:blip>
          <a:srcRect l="28610" r="28610"/>
          <a:stretch>
            <a:fillRect/>
          </a:stretch>
        </p:blipFill>
        <p:spPr/>
      </p:pic>
    </p:spTree>
    <p:extLst>
      <p:ext uri="{BB962C8B-B14F-4D97-AF65-F5344CB8AC3E}">
        <p14:creationId xmlns:p14="http://schemas.microsoft.com/office/powerpoint/2010/main" val="19542607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1295399" y="1582749"/>
            <a:ext cx="6241816" cy="750511"/>
          </a:xfrm>
        </p:spPr>
        <p:txBody>
          <a:bodyPr/>
          <a:lstStyle/>
          <a:p>
            <a:r>
              <a:rPr lang="nl-NL" dirty="0" smtClean="0"/>
              <a:t>Mijn persoonlijk verhaal - I</a:t>
            </a:r>
            <a:endParaRPr lang="nl-NL" dirty="0"/>
          </a:p>
        </p:txBody>
      </p:sp>
      <p:pic>
        <p:nvPicPr>
          <p:cNvPr id="10" name="Tijdelijke aanduiding voor afbeelding 9"/>
          <p:cNvPicPr>
            <a:picLocks noGrp="1" noChangeAspect="1"/>
          </p:cNvPicPr>
          <p:nvPr>
            <p:ph type="pic" idx="1"/>
          </p:nvPr>
        </p:nvPicPr>
        <p:blipFill>
          <a:blip r:embed="rId2">
            <a:extLst>
              <a:ext uri="{28A0092B-C50C-407E-A947-70E740481C1C}">
                <a14:useLocalDpi xmlns:a14="http://schemas.microsoft.com/office/drawing/2010/main" val="0"/>
              </a:ext>
            </a:extLst>
          </a:blip>
          <a:srcRect l="1878" r="1878"/>
          <a:stretch>
            <a:fillRect/>
          </a:stretch>
        </p:blipFill>
        <p:spPr/>
      </p:pic>
      <p:sp>
        <p:nvSpPr>
          <p:cNvPr id="9" name="Tijdelijke aanduiding voor tekst 8"/>
          <p:cNvSpPr>
            <a:spLocks noGrp="1"/>
          </p:cNvSpPr>
          <p:nvPr>
            <p:ph type="body" sz="half" idx="2"/>
          </p:nvPr>
        </p:nvSpPr>
        <p:spPr>
          <a:xfrm>
            <a:off x="1295399" y="2899317"/>
            <a:ext cx="6241816" cy="2184915"/>
          </a:xfrm>
        </p:spPr>
        <p:txBody>
          <a:bodyPr>
            <a:normAutofit fontScale="92500" lnSpcReduction="10000"/>
          </a:bodyPr>
          <a:lstStyle/>
          <a:p>
            <a:pPr marL="285750" indent="-285750" algn="l">
              <a:buFontTx/>
              <a:buChar char="-"/>
            </a:pPr>
            <a:r>
              <a:rPr lang="nl-NL" dirty="0" smtClean="0"/>
              <a:t>Na vier jaar bidden bij 3xM gekomen – 1989</a:t>
            </a:r>
          </a:p>
          <a:p>
            <a:pPr marL="285750" indent="-285750" algn="l">
              <a:buFontTx/>
              <a:buChar char="-"/>
            </a:pPr>
            <a:r>
              <a:rPr lang="nl-NL" dirty="0" smtClean="0"/>
              <a:t>zoeken waar 3xM aanvullend kan zijn in de wereld</a:t>
            </a:r>
          </a:p>
          <a:p>
            <a:pPr marL="285750" indent="-285750" algn="l">
              <a:buFontTx/>
              <a:buChar char="-"/>
            </a:pPr>
            <a:r>
              <a:rPr lang="nl-NL" dirty="0" smtClean="0"/>
              <a:t>In 1991 keuze gemaakt voor televisie – aanvechting in de nacht</a:t>
            </a:r>
          </a:p>
          <a:p>
            <a:pPr marL="285750" indent="-285750" algn="l">
              <a:buFontTx/>
              <a:buChar char="-"/>
            </a:pPr>
            <a:r>
              <a:rPr lang="nl-NL" dirty="0" smtClean="0"/>
              <a:t>2004 EA leidersvasten – teruggeven bediening </a:t>
            </a:r>
            <a:r>
              <a:rPr lang="nl-NL" dirty="0" smtClean="0"/>
              <a:t>-&gt; </a:t>
            </a:r>
            <a:r>
              <a:rPr lang="nl-NL" dirty="0" smtClean="0"/>
              <a:t>“Verenig Mijn mensen”.</a:t>
            </a:r>
          </a:p>
          <a:p>
            <a:pPr marL="285750" indent="-285750" algn="l">
              <a:buFontTx/>
              <a:buChar char="-"/>
            </a:pPr>
            <a:r>
              <a:rPr lang="nl-NL" dirty="0" smtClean="0"/>
              <a:t>2004 – invullen gaventest Nienke Dijkstra Algra</a:t>
            </a:r>
          </a:p>
          <a:p>
            <a:pPr marL="285750" indent="-285750" algn="l">
              <a:buFontTx/>
              <a:buChar char="-"/>
            </a:pPr>
            <a:endParaRPr lang="nl-NL" dirty="0" smtClean="0"/>
          </a:p>
          <a:p>
            <a:pPr marL="285750" indent="-285750" algn="l">
              <a:buFontTx/>
              <a:buChar char="-"/>
            </a:pPr>
            <a:endParaRPr lang="nl-NL" dirty="0" smtClean="0"/>
          </a:p>
        </p:txBody>
      </p:sp>
    </p:spTree>
    <p:extLst>
      <p:ext uri="{BB962C8B-B14F-4D97-AF65-F5344CB8AC3E}">
        <p14:creationId xmlns:p14="http://schemas.microsoft.com/office/powerpoint/2010/main" val="6799041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295402" y="982132"/>
            <a:ext cx="9601196" cy="814011"/>
          </a:xfrm>
        </p:spPr>
        <p:txBody>
          <a:bodyPr/>
          <a:lstStyle/>
          <a:p>
            <a:r>
              <a:rPr lang="nl-NL" dirty="0" smtClean="0"/>
              <a:t>Mijn persoonlijk verhaal II</a:t>
            </a:r>
            <a:endParaRPr lang="nl-NL" dirty="0"/>
          </a:p>
        </p:txBody>
      </p:sp>
      <p:graphicFrame>
        <p:nvGraphicFramePr>
          <p:cNvPr id="9" name="Tijdelijke aanduiding voor inhoud 8"/>
          <p:cNvGraphicFramePr>
            <a:graphicFrameLocks noGrp="1"/>
          </p:cNvGraphicFramePr>
          <p:nvPr>
            <p:ph idx="1"/>
            <p:extLst>
              <p:ext uri="{D42A27DB-BD31-4B8C-83A1-F6EECF244321}">
                <p14:modId xmlns:p14="http://schemas.microsoft.com/office/powerpoint/2010/main" val="2639295665"/>
              </p:ext>
            </p:extLst>
          </p:nvPr>
        </p:nvGraphicFramePr>
        <p:xfrm>
          <a:off x="1295400" y="1926771"/>
          <a:ext cx="9601200" cy="39485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998423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1295399" y="1415481"/>
            <a:ext cx="6241816" cy="750511"/>
          </a:xfrm>
        </p:spPr>
        <p:txBody>
          <a:bodyPr/>
          <a:lstStyle/>
          <a:p>
            <a:r>
              <a:rPr lang="nl-NL" dirty="0" smtClean="0"/>
              <a:t>Mijn persoonlijk verhaal - III</a:t>
            </a:r>
            <a:endParaRPr lang="nl-NL" dirty="0"/>
          </a:p>
        </p:txBody>
      </p:sp>
      <p:pic>
        <p:nvPicPr>
          <p:cNvPr id="10" name="Tijdelijke aanduiding voor afbeelding 9"/>
          <p:cNvPicPr>
            <a:picLocks noGrp="1" noChangeAspect="1"/>
          </p:cNvPicPr>
          <p:nvPr>
            <p:ph type="pic" idx="1"/>
          </p:nvPr>
        </p:nvPicPr>
        <p:blipFill>
          <a:blip r:embed="rId2">
            <a:extLst>
              <a:ext uri="{28A0092B-C50C-407E-A947-70E740481C1C}">
                <a14:useLocalDpi xmlns:a14="http://schemas.microsoft.com/office/drawing/2010/main" val="0"/>
              </a:ext>
            </a:extLst>
          </a:blip>
          <a:srcRect l="1878" r="1878"/>
          <a:stretch>
            <a:fillRect/>
          </a:stretch>
        </p:blipFill>
        <p:spPr/>
      </p:pic>
      <p:sp>
        <p:nvSpPr>
          <p:cNvPr id="9" name="Tijdelijke aanduiding voor tekst 8"/>
          <p:cNvSpPr>
            <a:spLocks noGrp="1"/>
          </p:cNvSpPr>
          <p:nvPr>
            <p:ph type="body" sz="half" idx="2"/>
          </p:nvPr>
        </p:nvSpPr>
        <p:spPr>
          <a:xfrm>
            <a:off x="1295399" y="2634343"/>
            <a:ext cx="6241816" cy="3182257"/>
          </a:xfrm>
        </p:spPr>
        <p:txBody>
          <a:bodyPr>
            <a:normAutofit/>
          </a:bodyPr>
          <a:lstStyle/>
          <a:p>
            <a:pPr marL="285750" indent="-285750" algn="l">
              <a:buFontTx/>
              <a:buChar char="-"/>
            </a:pPr>
            <a:r>
              <a:rPr lang="nl-NL" dirty="0" smtClean="0"/>
              <a:t>O.b.v. gaventest heb ik me gericht op mijn drie hoofdgaven: apostelschap, profetie en geloof</a:t>
            </a:r>
          </a:p>
          <a:p>
            <a:pPr marL="285750" indent="-285750" algn="l">
              <a:buFontTx/>
              <a:buChar char="-"/>
            </a:pPr>
            <a:r>
              <a:rPr lang="nl-NL" dirty="0" smtClean="0"/>
              <a:t>Bij 3xM komt dat tot uiting door:</a:t>
            </a:r>
          </a:p>
          <a:p>
            <a:pPr marL="742950" lvl="1" indent="-285750">
              <a:buFontTx/>
              <a:buChar char="-"/>
            </a:pPr>
            <a:r>
              <a:rPr lang="nl-NL" sz="1400" dirty="0" smtClean="0"/>
              <a:t>Het opzoeken van terreinen waar anderen nog niet werken (apostelschap)</a:t>
            </a:r>
          </a:p>
          <a:p>
            <a:pPr marL="742950" lvl="1" indent="-285750">
              <a:buFontTx/>
              <a:buChar char="-"/>
            </a:pPr>
            <a:r>
              <a:rPr lang="nl-NL" sz="1400" dirty="0" smtClean="0"/>
              <a:t>Het via de televisie profetisch spreken in de maatschappij (profetie)</a:t>
            </a:r>
          </a:p>
          <a:p>
            <a:pPr marL="742950" lvl="1" indent="-285750">
              <a:buFontTx/>
              <a:buChar char="-"/>
            </a:pPr>
            <a:r>
              <a:rPr lang="nl-NL" sz="1400" dirty="0" smtClean="0"/>
              <a:t>Geloven dat God het onmogelijke kan doen (geloof)</a:t>
            </a:r>
          </a:p>
        </p:txBody>
      </p:sp>
    </p:spTree>
    <p:extLst>
      <p:ext uri="{BB962C8B-B14F-4D97-AF65-F5344CB8AC3E}">
        <p14:creationId xmlns:p14="http://schemas.microsoft.com/office/powerpoint/2010/main" val="5399250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5399" y="1476297"/>
            <a:ext cx="6241816" cy="652539"/>
          </a:xfrm>
        </p:spPr>
        <p:txBody>
          <a:bodyPr/>
          <a:lstStyle/>
          <a:p>
            <a:r>
              <a:rPr lang="nl-NL" dirty="0" smtClean="0"/>
              <a:t>Verbintenis persoon en organisatie</a:t>
            </a:r>
            <a:endParaRPr lang="nl-NL" dirty="0"/>
          </a:p>
        </p:txBody>
      </p:sp>
      <p:sp>
        <p:nvSpPr>
          <p:cNvPr id="4" name="Tijdelijke aanduiding voor tekst 3"/>
          <p:cNvSpPr>
            <a:spLocks noGrp="1"/>
          </p:cNvSpPr>
          <p:nvPr>
            <p:ph type="body" sz="half" idx="2"/>
          </p:nvPr>
        </p:nvSpPr>
        <p:spPr>
          <a:xfrm>
            <a:off x="1295399" y="2542478"/>
            <a:ext cx="6241816" cy="3274122"/>
          </a:xfrm>
        </p:spPr>
        <p:txBody>
          <a:bodyPr>
            <a:normAutofit fontScale="92500" lnSpcReduction="10000"/>
          </a:bodyPr>
          <a:lstStyle/>
          <a:p>
            <a:pPr marL="285750" indent="-285750" algn="l">
              <a:buFontTx/>
              <a:buChar char="-"/>
            </a:pPr>
            <a:r>
              <a:rPr lang="nl-NL" sz="2000" dirty="0" smtClean="0"/>
              <a:t>Er </a:t>
            </a:r>
            <a:r>
              <a:rPr lang="nl-NL" sz="2000" dirty="0" smtClean="0"/>
              <a:t>zit een onlosmakelijke verbintenis tussen persoon en organisatie – niet alleen bij mij maar bij iedere persoon en organisatie en/of kerk</a:t>
            </a:r>
          </a:p>
          <a:p>
            <a:pPr marL="285750" indent="-285750" algn="l">
              <a:buFontTx/>
              <a:buChar char="-"/>
            </a:pPr>
            <a:r>
              <a:rPr lang="nl-NL" sz="2000" dirty="0" smtClean="0"/>
              <a:t>Vandaar dat het belangrijk is te weten wie er leiding geeft aan een organisatie. Er mag meer aandacht komen voor de (geestelijke) gaven die leiders hebben en die nodig zijn om het werk van organisaties vorm te geven – maatschappij </a:t>
            </a:r>
            <a:r>
              <a:rPr lang="nl-NL" sz="2000" dirty="0" smtClean="0"/>
              <a:t>breed</a:t>
            </a:r>
          </a:p>
          <a:p>
            <a:pPr marL="285750" indent="-285750" algn="l">
              <a:buFontTx/>
              <a:buChar char="-"/>
            </a:pPr>
            <a:r>
              <a:rPr lang="nl-NL" sz="2000" dirty="0" smtClean="0"/>
              <a:t>Met mijn gaven van apostelschap, profetie en geloof zit ik goed bij 3xM. Bij een andere organisatie gelden andere gaven als leidend – afhankelijk van de te bereiken doelstelling.</a:t>
            </a:r>
            <a:endParaRPr lang="nl-NL" sz="2000" dirty="0" smtClean="0"/>
          </a:p>
        </p:txBody>
      </p:sp>
      <p:pic>
        <p:nvPicPr>
          <p:cNvPr id="6" name="Tijdelijke aanduiding voor afbeelding 5"/>
          <p:cNvPicPr>
            <a:picLocks noGrp="1" noChangeAspect="1"/>
          </p:cNvPicPr>
          <p:nvPr>
            <p:ph type="pic" idx="1"/>
          </p:nvPr>
        </p:nvPicPr>
        <p:blipFill>
          <a:blip r:embed="rId2">
            <a:extLst>
              <a:ext uri="{28A0092B-C50C-407E-A947-70E740481C1C}">
                <a14:useLocalDpi xmlns:a14="http://schemas.microsoft.com/office/drawing/2010/main" val="0"/>
              </a:ext>
            </a:extLst>
          </a:blip>
          <a:srcRect t="11210" b="11210"/>
          <a:stretch>
            <a:fillRect/>
          </a:stretch>
        </p:blipFill>
        <p:spPr/>
      </p:pic>
    </p:spTree>
    <p:extLst>
      <p:ext uri="{BB962C8B-B14F-4D97-AF65-F5344CB8AC3E}">
        <p14:creationId xmlns:p14="http://schemas.microsoft.com/office/powerpoint/2010/main" val="4091927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dirty="0" smtClean="0"/>
              <a:t>Inhoud</a:t>
            </a:r>
            <a:endParaRPr lang="nl-NL" dirty="0"/>
          </a:p>
        </p:txBody>
      </p:sp>
      <p:sp>
        <p:nvSpPr>
          <p:cNvPr id="9" name="Tijdelijke aanduiding voor inhoud 8"/>
          <p:cNvSpPr>
            <a:spLocks noGrp="1"/>
          </p:cNvSpPr>
          <p:nvPr>
            <p:ph idx="1"/>
          </p:nvPr>
        </p:nvSpPr>
        <p:spPr/>
        <p:txBody>
          <a:bodyPr/>
          <a:lstStyle/>
          <a:p>
            <a:r>
              <a:rPr lang="nl-NL" dirty="0" smtClean="0"/>
              <a:t>Begripsomschrijvingen</a:t>
            </a:r>
          </a:p>
          <a:p>
            <a:r>
              <a:rPr lang="nl-NL" dirty="0" smtClean="0"/>
              <a:t>Het 3xM Model</a:t>
            </a:r>
          </a:p>
          <a:p>
            <a:r>
              <a:rPr lang="nl-NL" dirty="0" smtClean="0"/>
              <a:t>Toetsen</a:t>
            </a:r>
            <a:endParaRPr lang="nl-NL" dirty="0" smtClean="0"/>
          </a:p>
          <a:p>
            <a:r>
              <a:rPr lang="nl-NL" dirty="0"/>
              <a:t>Mijn persoonlijk verhaal</a:t>
            </a:r>
          </a:p>
          <a:p>
            <a:r>
              <a:rPr lang="nl-NL" dirty="0" smtClean="0"/>
              <a:t>De verbintenis tussen de organisatie en mijzelf</a:t>
            </a:r>
          </a:p>
          <a:p>
            <a:r>
              <a:rPr lang="nl-NL" dirty="0" smtClean="0"/>
              <a:t>Het formuleren van de rol van profetie in evangelisatie in de maatschappij</a:t>
            </a:r>
          </a:p>
        </p:txBody>
      </p:sp>
    </p:spTree>
    <p:extLst>
      <p:ext uri="{BB962C8B-B14F-4D97-AF65-F5344CB8AC3E}">
        <p14:creationId xmlns:p14="http://schemas.microsoft.com/office/powerpoint/2010/main" val="38967315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5399" y="1476297"/>
            <a:ext cx="6241816" cy="652539"/>
          </a:xfrm>
        </p:spPr>
        <p:txBody>
          <a:bodyPr/>
          <a:lstStyle/>
          <a:p>
            <a:r>
              <a:rPr lang="nl-NL" dirty="0" smtClean="0"/>
              <a:t>Verbintenis persoon en organisatie</a:t>
            </a:r>
            <a:endParaRPr lang="nl-NL" dirty="0"/>
          </a:p>
        </p:txBody>
      </p:sp>
      <p:sp>
        <p:nvSpPr>
          <p:cNvPr id="4" name="Tijdelijke aanduiding voor tekst 3"/>
          <p:cNvSpPr>
            <a:spLocks noGrp="1"/>
          </p:cNvSpPr>
          <p:nvPr>
            <p:ph type="body" sz="half" idx="2"/>
          </p:nvPr>
        </p:nvSpPr>
        <p:spPr>
          <a:xfrm>
            <a:off x="1295399" y="2542478"/>
            <a:ext cx="6241816" cy="3274122"/>
          </a:xfrm>
        </p:spPr>
        <p:txBody>
          <a:bodyPr>
            <a:normAutofit/>
          </a:bodyPr>
          <a:lstStyle/>
          <a:p>
            <a:pPr marL="285750" indent="-285750" algn="l">
              <a:buFontTx/>
              <a:buChar char="-"/>
            </a:pPr>
            <a:r>
              <a:rPr lang="nl-NL" sz="2000" dirty="0" smtClean="0"/>
              <a:t>Profetie in de leiding van iedere organisatie?</a:t>
            </a:r>
            <a:endParaRPr lang="nl-NL" sz="2000" dirty="0"/>
          </a:p>
          <a:p>
            <a:pPr marL="285750" indent="-285750" algn="l">
              <a:buFontTx/>
              <a:buChar char="-"/>
            </a:pPr>
            <a:r>
              <a:rPr lang="nl-NL" sz="2000" dirty="0" smtClean="0"/>
              <a:t>Nee, maar wel bij organisaties die (indirect) profetisch willen spreken (in de samenleving)</a:t>
            </a:r>
          </a:p>
          <a:p>
            <a:pPr marL="285750" indent="-285750" algn="l">
              <a:buFontTx/>
              <a:buChar char="-"/>
            </a:pPr>
            <a:r>
              <a:rPr lang="nl-NL" sz="2000" dirty="0" smtClean="0"/>
              <a:t>Positie: in of dicht bij het leiderschap zodat het direct te raadplegen is.</a:t>
            </a:r>
          </a:p>
        </p:txBody>
      </p:sp>
      <p:pic>
        <p:nvPicPr>
          <p:cNvPr id="6" name="Tijdelijke aanduiding voor afbeelding 5"/>
          <p:cNvPicPr>
            <a:picLocks noGrp="1" noChangeAspect="1"/>
          </p:cNvPicPr>
          <p:nvPr>
            <p:ph type="pic" idx="1"/>
          </p:nvPr>
        </p:nvPicPr>
        <p:blipFill>
          <a:blip r:embed="rId2">
            <a:extLst>
              <a:ext uri="{28A0092B-C50C-407E-A947-70E740481C1C}">
                <a14:useLocalDpi xmlns:a14="http://schemas.microsoft.com/office/drawing/2010/main" val="0"/>
              </a:ext>
            </a:extLst>
          </a:blip>
          <a:srcRect t="11210" b="11210"/>
          <a:stretch>
            <a:fillRect/>
          </a:stretch>
        </p:blipFill>
        <p:spPr/>
      </p:pic>
    </p:spTree>
    <p:extLst>
      <p:ext uri="{BB962C8B-B14F-4D97-AF65-F5344CB8AC3E}">
        <p14:creationId xmlns:p14="http://schemas.microsoft.com/office/powerpoint/2010/main" val="18981575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5399" y="1041401"/>
            <a:ext cx="6241816" cy="1087436"/>
          </a:xfrm>
        </p:spPr>
        <p:txBody>
          <a:bodyPr>
            <a:normAutofit/>
          </a:bodyPr>
          <a:lstStyle/>
          <a:p>
            <a:r>
              <a:rPr lang="nl-NL" dirty="0"/>
              <a:t>Formuleren van de rol van profetie in evangelisatie in de maatschappij </a:t>
            </a:r>
          </a:p>
        </p:txBody>
      </p:sp>
      <p:sp>
        <p:nvSpPr>
          <p:cNvPr id="4" name="Tijdelijke aanduiding voor tekst 3"/>
          <p:cNvSpPr>
            <a:spLocks noGrp="1"/>
          </p:cNvSpPr>
          <p:nvPr>
            <p:ph type="body" sz="half" idx="2"/>
          </p:nvPr>
        </p:nvSpPr>
        <p:spPr>
          <a:xfrm>
            <a:off x="1295399" y="2542478"/>
            <a:ext cx="6241816" cy="3274122"/>
          </a:xfrm>
        </p:spPr>
        <p:txBody>
          <a:bodyPr>
            <a:normAutofit fontScale="85000" lnSpcReduction="20000"/>
          </a:bodyPr>
          <a:lstStyle/>
          <a:p>
            <a:pPr marL="285750" indent="-285750" algn="l">
              <a:buFontTx/>
              <a:buChar char="-"/>
            </a:pPr>
            <a:r>
              <a:rPr lang="nl-NL" sz="2000" dirty="0" smtClean="0"/>
              <a:t>Algemeen: luister </a:t>
            </a:r>
            <a:r>
              <a:rPr lang="nl-NL" sz="2000" dirty="0" smtClean="0"/>
              <a:t>naar Gods stem, </a:t>
            </a:r>
            <a:r>
              <a:rPr lang="nl-NL" sz="2000" dirty="0" smtClean="0"/>
              <a:t>verbind je </a:t>
            </a:r>
            <a:r>
              <a:rPr lang="nl-NL" sz="2000" dirty="0" smtClean="0"/>
              <a:t>met Hem </a:t>
            </a:r>
            <a:r>
              <a:rPr lang="nl-NL" sz="2000" dirty="0" smtClean="0"/>
              <a:t>en doe datgene wat </a:t>
            </a:r>
            <a:r>
              <a:rPr lang="nl-NL" sz="2000" dirty="0" smtClean="0"/>
              <a:t>Hij op je hart legt</a:t>
            </a:r>
          </a:p>
          <a:p>
            <a:pPr marL="285750" indent="-285750" algn="l">
              <a:buFontTx/>
              <a:buChar char="-"/>
            </a:pPr>
            <a:r>
              <a:rPr lang="nl-NL" sz="2000" dirty="0" smtClean="0"/>
              <a:t>Kies als insteek </a:t>
            </a:r>
            <a:r>
              <a:rPr lang="nl-NL" sz="2000" dirty="0" smtClean="0"/>
              <a:t>maatschappelijke </a:t>
            </a:r>
            <a:r>
              <a:rPr lang="nl-NL" sz="2000" dirty="0" smtClean="0"/>
              <a:t>misstanden én </a:t>
            </a:r>
            <a:r>
              <a:rPr lang="nl-NL" sz="2000" dirty="0" smtClean="0"/>
              <a:t>verbind dat met niet-christenen op te roepen tot </a:t>
            </a:r>
            <a:r>
              <a:rPr lang="nl-NL" sz="2000" dirty="0" smtClean="0"/>
              <a:t>bekering – appelleren aan “is deze wereld gelukkig” (Rom. 8:22</a:t>
            </a:r>
            <a:r>
              <a:rPr lang="nl-NL" sz="2000" dirty="0" smtClean="0"/>
              <a:t>)</a:t>
            </a:r>
          </a:p>
          <a:p>
            <a:pPr marL="285750" indent="-285750" algn="l">
              <a:buFontTx/>
              <a:buChar char="-"/>
            </a:pPr>
            <a:r>
              <a:rPr lang="nl-NL" sz="2000" dirty="0" smtClean="0"/>
              <a:t>Gebruik niet teveel zout in de maaltijd, wees wijs en weet hoe je Bijbelse waarheden in de samenleving kunt benoemen – democratische samenlevingen</a:t>
            </a:r>
          </a:p>
          <a:p>
            <a:pPr marL="285750" indent="-285750" algn="l">
              <a:buFontTx/>
              <a:buChar char="-"/>
            </a:pPr>
            <a:r>
              <a:rPr lang="nl-NL" sz="2000" dirty="0" smtClean="0"/>
              <a:t>Gebruik parabelen – gesloten samenlevingen</a:t>
            </a:r>
            <a:endParaRPr lang="nl-NL" sz="2000" dirty="0" smtClean="0"/>
          </a:p>
          <a:p>
            <a:pPr marL="285750" indent="-285750" algn="l">
              <a:buFontTx/>
              <a:buChar char="-"/>
            </a:pPr>
            <a:r>
              <a:rPr lang="nl-NL" sz="2000" dirty="0" smtClean="0"/>
              <a:t>Zorg erv</a:t>
            </a:r>
            <a:r>
              <a:rPr lang="nl-NL" sz="2000" dirty="0" smtClean="0"/>
              <a:t>oor </a:t>
            </a:r>
            <a:r>
              <a:rPr lang="nl-NL" sz="2000" dirty="0" smtClean="0"/>
              <a:t>dat </a:t>
            </a:r>
            <a:r>
              <a:rPr lang="nl-NL" sz="2000" dirty="0" smtClean="0"/>
              <a:t>iemand met de gave van profetie in of dicht bij de leiding </a:t>
            </a:r>
            <a:r>
              <a:rPr lang="nl-NL" sz="2000" dirty="0" smtClean="0"/>
              <a:t>zit</a:t>
            </a:r>
          </a:p>
          <a:p>
            <a:pPr marL="285750" indent="-285750" algn="l">
              <a:buFontTx/>
              <a:buChar char="-"/>
            </a:pPr>
            <a:r>
              <a:rPr lang="nl-NL" sz="2000" dirty="0" smtClean="0"/>
              <a:t>Zorg voor toetsing van profetie en de uitwerking van je werk</a:t>
            </a:r>
            <a:endParaRPr lang="nl-NL" sz="2000" dirty="0" smtClean="0"/>
          </a:p>
        </p:txBody>
      </p:sp>
      <p:pic>
        <p:nvPicPr>
          <p:cNvPr id="5" name="Tijdelijke aanduiding voor afbeelding 4"/>
          <p:cNvPicPr>
            <a:picLocks noGrp="1" noChangeAspect="1"/>
          </p:cNvPicPr>
          <p:nvPr>
            <p:ph type="pic" idx="1"/>
          </p:nvPr>
        </p:nvPicPr>
        <p:blipFill>
          <a:blip r:embed="rId2">
            <a:extLst>
              <a:ext uri="{28A0092B-C50C-407E-A947-70E740481C1C}">
                <a14:useLocalDpi xmlns:a14="http://schemas.microsoft.com/office/drawing/2010/main" val="0"/>
              </a:ext>
            </a:extLst>
          </a:blip>
          <a:srcRect l="7225" r="7225"/>
          <a:stretch>
            <a:fillRect/>
          </a:stretch>
        </p:blipFill>
        <p:spPr/>
      </p:pic>
    </p:spTree>
    <p:extLst>
      <p:ext uri="{BB962C8B-B14F-4D97-AF65-F5344CB8AC3E}">
        <p14:creationId xmlns:p14="http://schemas.microsoft.com/office/powerpoint/2010/main" val="19613208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5399" y="1041401"/>
            <a:ext cx="6241816" cy="1087436"/>
          </a:xfrm>
        </p:spPr>
        <p:txBody>
          <a:bodyPr>
            <a:normAutofit/>
          </a:bodyPr>
          <a:lstStyle/>
          <a:p>
            <a:r>
              <a:rPr lang="nl-NL" dirty="0"/>
              <a:t>Formuleren van de rol van profetie in evangelisatie in de maatschappij </a:t>
            </a:r>
          </a:p>
        </p:txBody>
      </p:sp>
      <p:sp>
        <p:nvSpPr>
          <p:cNvPr id="4" name="Tijdelijke aanduiding voor tekst 3"/>
          <p:cNvSpPr>
            <a:spLocks noGrp="1"/>
          </p:cNvSpPr>
          <p:nvPr>
            <p:ph type="body" sz="half" idx="2"/>
          </p:nvPr>
        </p:nvSpPr>
        <p:spPr>
          <a:xfrm>
            <a:off x="1295399" y="2542478"/>
            <a:ext cx="6241816" cy="3274122"/>
          </a:xfrm>
        </p:spPr>
        <p:txBody>
          <a:bodyPr>
            <a:normAutofit/>
          </a:bodyPr>
          <a:lstStyle/>
          <a:p>
            <a:pPr marL="285750" indent="-285750" algn="l">
              <a:buFontTx/>
              <a:buChar char="-"/>
            </a:pPr>
            <a:r>
              <a:rPr lang="nl-NL" sz="2000" dirty="0" smtClean="0"/>
              <a:t>Qua karakter vraagt dit het volgende van een persoon:</a:t>
            </a:r>
          </a:p>
          <a:p>
            <a:pPr marL="742950" lvl="1" indent="-285750">
              <a:buFontTx/>
              <a:buChar char="-"/>
            </a:pPr>
            <a:r>
              <a:rPr lang="nl-NL" sz="1400" dirty="0" smtClean="0"/>
              <a:t>Iedere keer weer je met God verbinden en bereid zijn datgene te doen wat Hij vraagt = bereidheid om voor gek versleten te worden</a:t>
            </a:r>
          </a:p>
          <a:p>
            <a:pPr marL="742950" lvl="1" indent="-285750">
              <a:buFontTx/>
              <a:buChar char="-"/>
            </a:pPr>
            <a:r>
              <a:rPr lang="nl-NL" sz="1400" dirty="0" smtClean="0"/>
              <a:t>Geloven dat God het onmogelijke kan doen (Psalm 18:30) Met mijn God spring ik over een muur</a:t>
            </a:r>
          </a:p>
          <a:p>
            <a:pPr marL="742950" lvl="1" indent="-285750">
              <a:buFontTx/>
              <a:buChar char="-"/>
            </a:pPr>
            <a:r>
              <a:rPr lang="nl-NL" sz="1400" dirty="0" smtClean="0"/>
              <a:t>Doorgaan als het moeilijk is en Gods belofte niet vervuld lijkt te worden. Zie Abraham, David, Paulus)</a:t>
            </a:r>
          </a:p>
          <a:p>
            <a:pPr marL="742950" lvl="1" indent="-285750">
              <a:buFontTx/>
              <a:buChar char="-"/>
            </a:pPr>
            <a:r>
              <a:rPr lang="nl-NL" sz="1400" dirty="0" smtClean="0"/>
              <a:t>Vertrouwen dat God deuren opent en </a:t>
            </a:r>
            <a:r>
              <a:rPr lang="nl-NL" sz="1400" dirty="0" smtClean="0"/>
              <a:t>wegen aangeeft </a:t>
            </a:r>
            <a:r>
              <a:rPr lang="nl-NL" sz="1400" dirty="0" smtClean="0"/>
              <a:t>om de plannen te realiseren</a:t>
            </a:r>
          </a:p>
        </p:txBody>
      </p:sp>
      <p:pic>
        <p:nvPicPr>
          <p:cNvPr id="7" name="Tijdelijke aanduiding voor afbeelding 4"/>
          <p:cNvPicPr>
            <a:picLocks noGrp="1" noChangeAspect="1"/>
          </p:cNvPicPr>
          <p:nvPr>
            <p:ph type="pic" idx="1"/>
          </p:nvPr>
        </p:nvPicPr>
        <p:blipFill>
          <a:blip r:embed="rId2">
            <a:extLst>
              <a:ext uri="{28A0092B-C50C-407E-A947-70E740481C1C}">
                <a14:useLocalDpi xmlns:a14="http://schemas.microsoft.com/office/drawing/2010/main" val="0"/>
              </a:ext>
            </a:extLst>
          </a:blip>
          <a:srcRect l="7225" r="7225"/>
          <a:stretch>
            <a:fillRect/>
          </a:stretch>
        </p:blipFill>
        <p:spPr/>
      </p:pic>
    </p:spTree>
    <p:extLst>
      <p:ext uri="{BB962C8B-B14F-4D97-AF65-F5344CB8AC3E}">
        <p14:creationId xmlns:p14="http://schemas.microsoft.com/office/powerpoint/2010/main" val="7895959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5398" y="1442843"/>
            <a:ext cx="6241816" cy="652539"/>
          </a:xfrm>
        </p:spPr>
        <p:txBody>
          <a:bodyPr/>
          <a:lstStyle/>
          <a:p>
            <a:r>
              <a:rPr lang="nl-NL" dirty="0" smtClean="0"/>
              <a:t>Het 3xM Model</a:t>
            </a:r>
            <a:endParaRPr lang="nl-NL" dirty="0"/>
          </a:p>
        </p:txBody>
      </p:sp>
      <p:sp>
        <p:nvSpPr>
          <p:cNvPr id="4" name="Tijdelijke aanduiding voor tekst 3"/>
          <p:cNvSpPr>
            <a:spLocks noGrp="1"/>
          </p:cNvSpPr>
          <p:nvPr>
            <p:ph type="body" sz="half" idx="2"/>
          </p:nvPr>
        </p:nvSpPr>
        <p:spPr>
          <a:xfrm>
            <a:off x="1295399" y="2442117"/>
            <a:ext cx="6241816" cy="3374483"/>
          </a:xfrm>
        </p:spPr>
        <p:txBody>
          <a:bodyPr>
            <a:normAutofit/>
          </a:bodyPr>
          <a:lstStyle/>
          <a:p>
            <a:pPr marL="285750" indent="-285750" algn="l">
              <a:buFontTx/>
              <a:buChar char="-"/>
            </a:pPr>
            <a:r>
              <a:rPr lang="nl-NL" sz="1900" dirty="0" smtClean="0"/>
              <a:t>Toegang tot top TV kanalen krijgen in moeilijk bereikbare landen in het 10/40 </a:t>
            </a:r>
            <a:r>
              <a:rPr lang="nl-NL" sz="1900" dirty="0" err="1" smtClean="0"/>
              <a:t>Window</a:t>
            </a:r>
            <a:r>
              <a:rPr lang="nl-NL" sz="1900" dirty="0" smtClean="0"/>
              <a:t>:</a:t>
            </a:r>
            <a:endParaRPr lang="nl-NL" sz="1900" dirty="0"/>
          </a:p>
          <a:p>
            <a:pPr marL="742950" lvl="1" indent="-285750">
              <a:buFontTx/>
              <a:buChar char="-"/>
            </a:pPr>
            <a:r>
              <a:rPr lang="nl-NL" sz="1500" dirty="0" smtClean="0"/>
              <a:t>1996 – bewust voor 10/40 </a:t>
            </a:r>
            <a:r>
              <a:rPr lang="nl-NL" sz="1500" dirty="0" err="1" smtClean="0"/>
              <a:t>Window</a:t>
            </a:r>
            <a:r>
              <a:rPr lang="nl-NL" sz="1500" dirty="0" smtClean="0"/>
              <a:t> gekozen, verschuiven werkterrein van “makkelijk” Engels Afrika naar moeilijk Franstalig West Afrika en </a:t>
            </a:r>
            <a:r>
              <a:rPr lang="nl-NL" sz="1500" dirty="0" err="1" smtClean="0"/>
              <a:t>Azie</a:t>
            </a:r>
            <a:r>
              <a:rPr lang="nl-NL" sz="1500" dirty="0" smtClean="0"/>
              <a:t> – waar het evangelie niet gebracht wordt via televisie</a:t>
            </a:r>
          </a:p>
          <a:p>
            <a:pPr marL="742950" lvl="1" indent="-285750">
              <a:buFontTx/>
              <a:buChar char="-"/>
            </a:pPr>
            <a:r>
              <a:rPr lang="nl-NL" sz="1500" dirty="0" smtClean="0"/>
              <a:t>Waarom dan toch uitzendingen? Door samen te werken met lokale christenen, in te spelen op de noden in de maatschappij en door kwaliteit te leveren wordt (gratis) zendtijd ter beschikking gesteld. Onze programma’s trekken kijkers.</a:t>
            </a:r>
          </a:p>
          <a:p>
            <a:pPr marL="285750" indent="-285750" algn="l">
              <a:buFontTx/>
              <a:buChar char="-"/>
            </a:pPr>
            <a:r>
              <a:rPr lang="nl-NL" sz="1900" dirty="0"/>
              <a:t>Een model dat niet typisch voor een bepaalde </a:t>
            </a:r>
            <a:r>
              <a:rPr lang="nl-NL" sz="1900" dirty="0" smtClean="0"/>
              <a:t>christelijke stroming </a:t>
            </a:r>
            <a:r>
              <a:rPr lang="nl-NL" sz="1900" dirty="0"/>
              <a:t>is maar </a:t>
            </a:r>
            <a:r>
              <a:rPr lang="nl-NL" sz="1900" dirty="0" smtClean="0"/>
              <a:t>probeert alle aspecten bij elkaar te brengen</a:t>
            </a:r>
          </a:p>
        </p:txBody>
      </p:sp>
      <p:pic>
        <p:nvPicPr>
          <p:cNvPr id="6" name="Tijdelijke aanduiding voor afbeelding 4"/>
          <p:cNvPicPr>
            <a:picLocks noGrp="1" noChangeAspect="1"/>
          </p:cNvPicPr>
          <p:nvPr>
            <p:ph type="pic" idx="1"/>
          </p:nvPr>
        </p:nvPicPr>
        <p:blipFill>
          <a:blip r:embed="rId2">
            <a:extLst>
              <a:ext uri="{28A0092B-C50C-407E-A947-70E740481C1C}">
                <a14:useLocalDpi xmlns:a14="http://schemas.microsoft.com/office/drawing/2010/main" val="0"/>
              </a:ext>
            </a:extLst>
          </a:blip>
          <a:srcRect l="25939" r="25939"/>
          <a:stretch>
            <a:fillRect/>
          </a:stretch>
        </p:blipFill>
        <p:spPr/>
      </p:pic>
      <p:sp>
        <p:nvSpPr>
          <p:cNvPr id="7" name="Tekstvak 6"/>
          <p:cNvSpPr txBox="1"/>
          <p:nvPr/>
        </p:nvSpPr>
        <p:spPr>
          <a:xfrm>
            <a:off x="3755613" y="5730894"/>
            <a:ext cx="1321387" cy="369332"/>
          </a:xfrm>
          <a:prstGeom prst="rect">
            <a:avLst/>
          </a:prstGeom>
          <a:noFill/>
        </p:spPr>
        <p:txBody>
          <a:bodyPr wrap="none" rtlCol="0">
            <a:spAutoFit/>
          </a:bodyPr>
          <a:lstStyle/>
          <a:p>
            <a:r>
              <a:rPr lang="nl-NL" dirty="0" smtClean="0"/>
              <a:t>apostelschap</a:t>
            </a:r>
            <a:endParaRPr lang="nl-NL" dirty="0"/>
          </a:p>
        </p:txBody>
      </p:sp>
    </p:spTree>
    <p:extLst>
      <p:ext uri="{BB962C8B-B14F-4D97-AF65-F5344CB8AC3E}">
        <p14:creationId xmlns:p14="http://schemas.microsoft.com/office/powerpoint/2010/main" val="12407049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5399" y="1933497"/>
            <a:ext cx="6241816" cy="652539"/>
          </a:xfrm>
        </p:spPr>
        <p:txBody>
          <a:bodyPr/>
          <a:lstStyle/>
          <a:p>
            <a:r>
              <a:rPr lang="nl-NL" dirty="0" smtClean="0"/>
              <a:t>Het 3xM Model</a:t>
            </a:r>
            <a:endParaRPr lang="nl-NL" dirty="0"/>
          </a:p>
        </p:txBody>
      </p:sp>
      <p:sp>
        <p:nvSpPr>
          <p:cNvPr id="4" name="Tijdelijke aanduiding voor tekst 3"/>
          <p:cNvSpPr>
            <a:spLocks noGrp="1"/>
          </p:cNvSpPr>
          <p:nvPr>
            <p:ph type="body" sz="half" idx="2"/>
          </p:nvPr>
        </p:nvSpPr>
        <p:spPr>
          <a:xfrm>
            <a:off x="1295399" y="2962612"/>
            <a:ext cx="6241816" cy="2853988"/>
          </a:xfrm>
        </p:spPr>
        <p:txBody>
          <a:bodyPr>
            <a:normAutofit fontScale="92500" lnSpcReduction="20000"/>
          </a:bodyPr>
          <a:lstStyle/>
          <a:p>
            <a:pPr marL="285750" indent="-285750" algn="l">
              <a:buFontTx/>
              <a:buChar char="-"/>
            </a:pPr>
            <a:r>
              <a:rPr lang="nl-NL" sz="1900" dirty="0"/>
              <a:t>Maken van sociale programma’s verweven met de christelijke </a:t>
            </a:r>
            <a:r>
              <a:rPr lang="nl-NL" sz="1900" dirty="0" smtClean="0"/>
              <a:t>boodschap/evangelie:</a:t>
            </a:r>
            <a:endParaRPr lang="nl-NL" sz="1900" dirty="0"/>
          </a:p>
          <a:p>
            <a:pPr marL="742950" lvl="1" indent="-285750">
              <a:buFontTx/>
              <a:buChar char="-"/>
            </a:pPr>
            <a:r>
              <a:rPr lang="nl-NL" sz="1500" dirty="0" smtClean="0"/>
              <a:t>1989 - Begin allerlei soorten programma’s, maar meest directe verkondiging</a:t>
            </a:r>
          </a:p>
          <a:p>
            <a:pPr marL="742950" lvl="1" indent="-285750">
              <a:buFontTx/>
              <a:buChar char="-"/>
            </a:pPr>
            <a:r>
              <a:rPr lang="nl-NL" sz="1500" dirty="0" smtClean="0"/>
              <a:t>2001 – serie van HIV/Aids programma’s met christelijke boodschap in West Afrika</a:t>
            </a:r>
          </a:p>
          <a:p>
            <a:pPr marL="742950" lvl="1" indent="-285750">
              <a:buFontTx/>
              <a:buChar char="-"/>
            </a:pPr>
            <a:r>
              <a:rPr lang="nl-NL" sz="1500" dirty="0" smtClean="0"/>
              <a:t>2006 – beleid sociale programma’s met christelijke boodschap</a:t>
            </a:r>
          </a:p>
          <a:p>
            <a:pPr marL="742950" lvl="1" indent="-285750">
              <a:buFontTx/>
              <a:buChar char="-"/>
            </a:pPr>
            <a:r>
              <a:rPr lang="nl-NL" sz="1500" dirty="0" smtClean="0"/>
              <a:t>2014 – parabelen gebruiken voor gesloten landen – 1/3 van de beschreven evangeliën bestaan uit parabelen</a:t>
            </a:r>
          </a:p>
          <a:p>
            <a:pPr marL="285750" indent="-285750" algn="l">
              <a:buFontTx/>
              <a:buChar char="-"/>
            </a:pPr>
            <a:r>
              <a:rPr lang="nl-NL" sz="1900" dirty="0"/>
              <a:t>De programma’s houden vast aan de Bijbelse principes en passen goed in de lokale context, waardoor ze de geheimenissen van het hart </a:t>
            </a:r>
            <a:r>
              <a:rPr lang="nl-NL" sz="1900" dirty="0" smtClean="0"/>
              <a:t>onthullen/aanwakkeren </a:t>
            </a:r>
            <a:r>
              <a:rPr lang="nl-NL" sz="1900" dirty="0"/>
              <a:t>– 1 Korinthe 14:25 </a:t>
            </a:r>
          </a:p>
        </p:txBody>
      </p:sp>
      <p:pic>
        <p:nvPicPr>
          <p:cNvPr id="6" name="Tijdelijke aanduiding voor afbeelding 4"/>
          <p:cNvPicPr>
            <a:picLocks noGrp="1" noChangeAspect="1"/>
          </p:cNvPicPr>
          <p:nvPr>
            <p:ph type="pic" idx="1"/>
          </p:nvPr>
        </p:nvPicPr>
        <p:blipFill>
          <a:blip r:embed="rId2">
            <a:extLst>
              <a:ext uri="{28A0092B-C50C-407E-A947-70E740481C1C}">
                <a14:useLocalDpi xmlns:a14="http://schemas.microsoft.com/office/drawing/2010/main" val="0"/>
              </a:ext>
            </a:extLst>
          </a:blip>
          <a:srcRect l="25939" r="25939"/>
          <a:stretch>
            <a:fillRect/>
          </a:stretch>
        </p:blipFill>
        <p:spPr/>
      </p:pic>
      <p:sp>
        <p:nvSpPr>
          <p:cNvPr id="7" name="Tekstvak 6"/>
          <p:cNvSpPr txBox="1"/>
          <p:nvPr/>
        </p:nvSpPr>
        <p:spPr>
          <a:xfrm>
            <a:off x="3975320" y="5730894"/>
            <a:ext cx="881973" cy="369332"/>
          </a:xfrm>
          <a:prstGeom prst="rect">
            <a:avLst/>
          </a:prstGeom>
          <a:noFill/>
        </p:spPr>
        <p:txBody>
          <a:bodyPr wrap="none" rtlCol="0">
            <a:spAutoFit/>
          </a:bodyPr>
          <a:lstStyle/>
          <a:p>
            <a:r>
              <a:rPr lang="nl-NL" dirty="0" smtClean="0"/>
              <a:t>profetie</a:t>
            </a:r>
            <a:endParaRPr lang="nl-NL" dirty="0"/>
          </a:p>
        </p:txBody>
      </p:sp>
    </p:spTree>
    <p:extLst>
      <p:ext uri="{BB962C8B-B14F-4D97-AF65-F5344CB8AC3E}">
        <p14:creationId xmlns:p14="http://schemas.microsoft.com/office/powerpoint/2010/main" val="14001574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5399" y="1041400"/>
            <a:ext cx="6241816" cy="779539"/>
          </a:xfrm>
        </p:spPr>
        <p:txBody>
          <a:bodyPr/>
          <a:lstStyle/>
          <a:p>
            <a:r>
              <a:rPr lang="nl-NL" dirty="0" smtClean="0"/>
              <a:t>Het 3xM Model</a:t>
            </a:r>
            <a:endParaRPr lang="nl-NL" dirty="0"/>
          </a:p>
        </p:txBody>
      </p:sp>
      <p:sp>
        <p:nvSpPr>
          <p:cNvPr id="4" name="Tijdelijke aanduiding voor tekst 3"/>
          <p:cNvSpPr>
            <a:spLocks noGrp="1"/>
          </p:cNvSpPr>
          <p:nvPr>
            <p:ph type="body" sz="half" idx="2"/>
          </p:nvPr>
        </p:nvSpPr>
        <p:spPr>
          <a:xfrm>
            <a:off x="1295399" y="2873402"/>
            <a:ext cx="6241816" cy="2943198"/>
          </a:xfrm>
        </p:spPr>
        <p:txBody>
          <a:bodyPr>
            <a:normAutofit fontScale="92500" lnSpcReduction="20000"/>
          </a:bodyPr>
          <a:lstStyle/>
          <a:p>
            <a:pPr marL="285750" indent="-285750" algn="l">
              <a:buFontTx/>
              <a:buChar char="-"/>
            </a:pPr>
            <a:r>
              <a:rPr lang="nl-NL" sz="2100" dirty="0" smtClean="0"/>
              <a:t>Verenigen van (top) kerkleiders in Bangladesh:</a:t>
            </a:r>
          </a:p>
          <a:p>
            <a:pPr marL="742950" lvl="1" indent="-285750">
              <a:buFontTx/>
              <a:buChar char="-"/>
            </a:pPr>
            <a:r>
              <a:rPr lang="nl-NL" sz="1600" dirty="0" smtClean="0"/>
              <a:t>2009 christenen in Nederland zeggen dat kost meer dan 20 jaar!</a:t>
            </a:r>
          </a:p>
          <a:p>
            <a:pPr marL="742950" lvl="1" indent="-285750">
              <a:buFontTx/>
              <a:buChar char="-"/>
            </a:pPr>
            <a:r>
              <a:rPr lang="nl-NL" sz="1600" dirty="0" smtClean="0"/>
              <a:t>2009 november zijn dat mijn bevindingen</a:t>
            </a:r>
          </a:p>
          <a:p>
            <a:pPr marL="742950" lvl="1" indent="-285750">
              <a:buFontTx/>
              <a:buChar char="-"/>
            </a:pPr>
            <a:r>
              <a:rPr lang="nl-NL" sz="1600" dirty="0" smtClean="0"/>
              <a:t>2011 hebben de christenen zelf een forum voor eenheid gevormd. Op mijn suggestie wordt daar het televisiewerk aan gekoppeld, Rooms Katholieken en diverse protestanten werken samen</a:t>
            </a:r>
          </a:p>
          <a:p>
            <a:pPr marL="742950" lvl="1" indent="-285750">
              <a:buFontTx/>
              <a:buChar char="-"/>
            </a:pPr>
            <a:r>
              <a:rPr lang="nl-NL" sz="1600" dirty="0" smtClean="0"/>
              <a:t>2014 november de eerste uitzendingen</a:t>
            </a:r>
          </a:p>
          <a:p>
            <a:pPr marL="285750" indent="-285750" algn="l">
              <a:buFontTx/>
              <a:buChar char="-"/>
            </a:pPr>
            <a:r>
              <a:rPr lang="nl-NL" sz="2000" dirty="0" smtClean="0"/>
              <a:t>Vasthouden aan de woorden die God gesproken heeft blijkt de moeite waard te zijn, maar kan wel langer duren dan je zelf verlangt</a:t>
            </a:r>
          </a:p>
          <a:p>
            <a:pPr algn="r"/>
            <a:endParaRPr lang="nl-NL" sz="2000" dirty="0" smtClean="0"/>
          </a:p>
        </p:txBody>
      </p:sp>
      <p:pic>
        <p:nvPicPr>
          <p:cNvPr id="5" name="Tijdelijke aanduiding voor afbeelding 4"/>
          <p:cNvPicPr>
            <a:picLocks noGrp="1" noChangeAspect="1"/>
          </p:cNvPicPr>
          <p:nvPr>
            <p:ph type="pic" idx="1"/>
          </p:nvPr>
        </p:nvPicPr>
        <p:blipFill>
          <a:blip r:embed="rId2">
            <a:extLst>
              <a:ext uri="{28A0092B-C50C-407E-A947-70E740481C1C}">
                <a14:useLocalDpi xmlns:a14="http://schemas.microsoft.com/office/drawing/2010/main" val="0"/>
              </a:ext>
            </a:extLst>
          </a:blip>
          <a:srcRect l="25939" r="25939"/>
          <a:stretch>
            <a:fillRect/>
          </a:stretch>
        </p:blipFill>
        <p:spPr/>
      </p:pic>
      <p:sp>
        <p:nvSpPr>
          <p:cNvPr id="3" name="Tekstvak 2"/>
          <p:cNvSpPr txBox="1"/>
          <p:nvPr/>
        </p:nvSpPr>
        <p:spPr>
          <a:xfrm>
            <a:off x="3841796" y="5730894"/>
            <a:ext cx="747577" cy="369332"/>
          </a:xfrm>
          <a:prstGeom prst="rect">
            <a:avLst/>
          </a:prstGeom>
          <a:noFill/>
        </p:spPr>
        <p:txBody>
          <a:bodyPr wrap="none" rtlCol="0">
            <a:spAutoFit/>
          </a:bodyPr>
          <a:lstStyle/>
          <a:p>
            <a:r>
              <a:rPr lang="nl-NL" dirty="0" smtClean="0"/>
              <a:t>geloof</a:t>
            </a:r>
            <a:endParaRPr lang="nl-NL" dirty="0"/>
          </a:p>
        </p:txBody>
      </p:sp>
    </p:spTree>
    <p:extLst>
      <p:ext uri="{BB962C8B-B14F-4D97-AF65-F5344CB8AC3E}">
        <p14:creationId xmlns:p14="http://schemas.microsoft.com/office/powerpoint/2010/main" val="24282131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5399" y="1041401"/>
            <a:ext cx="6241816" cy="1087436"/>
          </a:xfrm>
        </p:spPr>
        <p:txBody>
          <a:bodyPr>
            <a:normAutofit/>
          </a:bodyPr>
          <a:lstStyle/>
          <a:p>
            <a:r>
              <a:rPr lang="nl-NL" dirty="0"/>
              <a:t>Formuleren van de rol van profetie in evangelisatie in de maatschappij </a:t>
            </a:r>
          </a:p>
        </p:txBody>
      </p:sp>
      <p:sp>
        <p:nvSpPr>
          <p:cNvPr id="4" name="Tijdelijke aanduiding voor tekst 3"/>
          <p:cNvSpPr>
            <a:spLocks noGrp="1"/>
          </p:cNvSpPr>
          <p:nvPr>
            <p:ph type="body" sz="half" idx="2"/>
          </p:nvPr>
        </p:nvSpPr>
        <p:spPr>
          <a:xfrm>
            <a:off x="1295399" y="2542478"/>
            <a:ext cx="6241816" cy="3274122"/>
          </a:xfrm>
        </p:spPr>
        <p:txBody>
          <a:bodyPr>
            <a:normAutofit fontScale="92500" lnSpcReduction="20000"/>
          </a:bodyPr>
          <a:lstStyle/>
          <a:p>
            <a:pPr marL="285750" indent="-285750" algn="l">
              <a:buFontTx/>
              <a:buChar char="-"/>
            </a:pPr>
            <a:r>
              <a:rPr lang="nl-NL" sz="2000" dirty="0" smtClean="0"/>
              <a:t>Voor mij:</a:t>
            </a:r>
          </a:p>
          <a:p>
            <a:pPr marL="285750" indent="-285750" algn="l">
              <a:buFontTx/>
              <a:buChar char="-"/>
            </a:pPr>
            <a:r>
              <a:rPr lang="nl-NL" sz="2000" dirty="0" smtClean="0"/>
              <a:t>Luisteren naar Gods stem en datgene doen wat Hij op je hart legt om bij een christelijke organisatie te gaan werken, voor landen (Japan), onderwerpen (kidnappen van bruiden in Centraal Azië) en maatschappijen (sociale programma’s met niet teveel zout). Als je zoals ik in een organisatie werkt dan is het nodig het bestuur nauw te betrekken.</a:t>
            </a:r>
          </a:p>
          <a:p>
            <a:pPr marL="285750" indent="-285750" algn="l">
              <a:buFontTx/>
              <a:buChar char="-"/>
            </a:pPr>
            <a:r>
              <a:rPr lang="nl-NL" sz="2000" dirty="0" smtClean="0"/>
              <a:t>Vasthouden aan het bij elkaar brengen van top kerkleiders</a:t>
            </a:r>
          </a:p>
          <a:p>
            <a:pPr marL="285750" indent="-285750" algn="l">
              <a:buFontTx/>
              <a:buChar char="-"/>
            </a:pPr>
            <a:r>
              <a:rPr lang="nl-NL" sz="2000" dirty="0" smtClean="0"/>
              <a:t>Vertrouwen dat God programma’s op TV in nieuwe landen wil hebben die de geheimen van het hart onthullen en mensen God doen loven en prijzen</a:t>
            </a:r>
          </a:p>
          <a:p>
            <a:pPr marL="285750" indent="-285750" algn="l">
              <a:buFontTx/>
              <a:buChar char="-"/>
            </a:pPr>
            <a:endParaRPr lang="nl-NL" sz="2000" dirty="0" smtClean="0"/>
          </a:p>
        </p:txBody>
      </p:sp>
      <p:pic>
        <p:nvPicPr>
          <p:cNvPr id="7" name="Tijdelijke aanduiding voor afbeelding 4"/>
          <p:cNvPicPr>
            <a:picLocks noGrp="1" noChangeAspect="1"/>
          </p:cNvPicPr>
          <p:nvPr>
            <p:ph type="pic" idx="1"/>
          </p:nvPr>
        </p:nvPicPr>
        <p:blipFill>
          <a:blip r:embed="rId2">
            <a:extLst>
              <a:ext uri="{28A0092B-C50C-407E-A947-70E740481C1C}">
                <a14:useLocalDpi xmlns:a14="http://schemas.microsoft.com/office/drawing/2010/main" val="0"/>
              </a:ext>
            </a:extLst>
          </a:blip>
          <a:srcRect l="7225" r="7225"/>
          <a:stretch>
            <a:fillRect/>
          </a:stretch>
        </p:blipFill>
        <p:spPr/>
      </p:pic>
    </p:spTree>
    <p:extLst>
      <p:ext uri="{BB962C8B-B14F-4D97-AF65-F5344CB8AC3E}">
        <p14:creationId xmlns:p14="http://schemas.microsoft.com/office/powerpoint/2010/main" val="40996928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1295399" y="1582749"/>
            <a:ext cx="6241816" cy="750511"/>
          </a:xfrm>
        </p:spPr>
        <p:txBody>
          <a:bodyPr/>
          <a:lstStyle/>
          <a:p>
            <a:r>
              <a:rPr lang="nl-NL" dirty="0" smtClean="0"/>
              <a:t>Begripsomschrijvingen</a:t>
            </a:r>
            <a:endParaRPr lang="nl-NL" dirty="0"/>
          </a:p>
        </p:txBody>
      </p:sp>
      <p:sp>
        <p:nvSpPr>
          <p:cNvPr id="9" name="Tijdelijke aanduiding voor tekst 8"/>
          <p:cNvSpPr>
            <a:spLocks noGrp="1"/>
          </p:cNvSpPr>
          <p:nvPr>
            <p:ph type="body" sz="half" idx="2"/>
          </p:nvPr>
        </p:nvSpPr>
        <p:spPr>
          <a:xfrm>
            <a:off x="1295399" y="2899317"/>
            <a:ext cx="6241816" cy="2184915"/>
          </a:xfrm>
        </p:spPr>
        <p:txBody>
          <a:bodyPr>
            <a:normAutofit lnSpcReduction="10000"/>
          </a:bodyPr>
          <a:lstStyle/>
          <a:p>
            <a:pPr marL="285750" indent="-285750" algn="l">
              <a:buFontTx/>
              <a:buChar char="-"/>
            </a:pPr>
            <a:r>
              <a:rPr lang="nl-NL" dirty="0"/>
              <a:t>Evangelisatie is de gangbare term voor het verbreiden van het christelijke geloof onder ongelovigen</a:t>
            </a:r>
            <a:r>
              <a:rPr lang="nl-NL" dirty="0" smtClean="0"/>
              <a:t>. </a:t>
            </a:r>
          </a:p>
          <a:p>
            <a:pPr marL="285750" indent="-285750" algn="l">
              <a:buFontTx/>
              <a:buChar char="-"/>
            </a:pPr>
            <a:r>
              <a:rPr lang="nl-NL" dirty="0" smtClean="0"/>
              <a:t>Het </a:t>
            </a:r>
            <a:r>
              <a:rPr lang="nl-NL" dirty="0"/>
              <a:t>woord profetie is afgeleid van het Griekse woord </a:t>
            </a:r>
            <a:r>
              <a:rPr lang="nl-NL" dirty="0" err="1"/>
              <a:t>propheteía</a:t>
            </a:r>
            <a:r>
              <a:rPr lang="nl-NL" dirty="0"/>
              <a:t>, dat uitspreken of voor iemand anders spreken betekent</a:t>
            </a:r>
            <a:r>
              <a:rPr lang="nl-NL" dirty="0" smtClean="0"/>
              <a:t>.</a:t>
            </a:r>
          </a:p>
          <a:p>
            <a:pPr marL="285750" indent="-285750" algn="l">
              <a:buFontTx/>
              <a:buChar char="-"/>
            </a:pPr>
            <a:r>
              <a:rPr lang="nl-NL" dirty="0" smtClean="0"/>
              <a:t>Profetisch evangeliseren – het in verbinding met </a:t>
            </a:r>
            <a:r>
              <a:rPr lang="nl-NL" dirty="0" smtClean="0"/>
              <a:t>God en op basis van Zijn aanwijzingen </a:t>
            </a:r>
            <a:r>
              <a:rPr lang="nl-NL" dirty="0" smtClean="0"/>
              <a:t>de grote opdracht om te evangeliseren uitvoeren.</a:t>
            </a:r>
          </a:p>
          <a:p>
            <a:pPr marL="285750" indent="-285750" algn="l">
              <a:buFontTx/>
              <a:buChar char="-"/>
            </a:pPr>
            <a:endParaRPr lang="nl-NL" dirty="0" smtClean="0"/>
          </a:p>
        </p:txBody>
      </p:sp>
      <p:pic>
        <p:nvPicPr>
          <p:cNvPr id="2050" name="Picture 2" descr="http://markweghorst.com/wp-content/uploads/2011/07/TANDWIELEN_200.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7919" r="1791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5778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1295399" y="1582749"/>
            <a:ext cx="6241816" cy="750511"/>
          </a:xfrm>
        </p:spPr>
        <p:txBody>
          <a:bodyPr>
            <a:normAutofit fontScale="90000"/>
          </a:bodyPr>
          <a:lstStyle/>
          <a:p>
            <a:r>
              <a:rPr lang="nl-NL" dirty="0" smtClean="0"/>
              <a:t>10 conclusies dr. </a:t>
            </a:r>
            <a:r>
              <a:rPr lang="nl-NL" dirty="0" err="1"/>
              <a:t>Heinrich</a:t>
            </a:r>
            <a:r>
              <a:rPr lang="nl-NL" dirty="0"/>
              <a:t> </a:t>
            </a:r>
            <a:r>
              <a:rPr lang="nl-NL" dirty="0" smtClean="0"/>
              <a:t>Bedford-</a:t>
            </a:r>
            <a:r>
              <a:rPr lang="nl-NL" dirty="0" err="1" smtClean="0"/>
              <a:t>Strohm</a:t>
            </a:r>
            <a:r>
              <a:rPr lang="nl-NL" dirty="0" smtClean="0"/>
              <a:t/>
            </a:r>
            <a:br>
              <a:rPr lang="nl-NL" dirty="0" smtClean="0"/>
            </a:br>
            <a:r>
              <a:rPr lang="nl-NL" dirty="0" smtClean="0"/>
              <a:t>over profetisch spreken in het publieke domein</a:t>
            </a:r>
            <a:endParaRPr lang="nl-NL" dirty="0"/>
          </a:p>
        </p:txBody>
      </p:sp>
      <p:graphicFrame>
        <p:nvGraphicFramePr>
          <p:cNvPr id="4" name="Diagram 3"/>
          <p:cNvGraphicFramePr/>
          <p:nvPr>
            <p:extLst>
              <p:ext uri="{D42A27DB-BD31-4B8C-83A1-F6EECF244321}">
                <p14:modId xmlns:p14="http://schemas.microsoft.com/office/powerpoint/2010/main" val="1775257389"/>
              </p:ext>
            </p:extLst>
          </p:nvPr>
        </p:nvGraphicFramePr>
        <p:xfrm>
          <a:off x="1295399" y="2899317"/>
          <a:ext cx="6241816" cy="2917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2" name="Picture 2" descr="http://markweghorst.com/wp-content/uploads/2011/07/TANDWIELEN_200.jpg"/>
          <p:cNvPicPr>
            <a:picLocks noGrp="1" noChangeAspect="1" noChangeArrowheads="1"/>
          </p:cNvPicPr>
          <p:nvPr>
            <p:ph type="pic" idx="1"/>
          </p:nvPr>
        </p:nvPicPr>
        <p:blipFill>
          <a:blip r:embed="rId8">
            <a:extLst>
              <a:ext uri="{28A0092B-C50C-407E-A947-70E740481C1C}">
                <a14:useLocalDpi xmlns:a14="http://schemas.microsoft.com/office/drawing/2010/main" val="0"/>
              </a:ext>
            </a:extLst>
          </a:blip>
          <a:srcRect l="17919" r="1791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8608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1295399" y="1582749"/>
            <a:ext cx="6241816" cy="750511"/>
          </a:xfrm>
        </p:spPr>
        <p:txBody>
          <a:bodyPr>
            <a:normAutofit fontScale="90000"/>
          </a:bodyPr>
          <a:lstStyle/>
          <a:p>
            <a:r>
              <a:rPr lang="nl-NL" dirty="0" smtClean="0"/>
              <a:t>10 conclusies dr. </a:t>
            </a:r>
            <a:r>
              <a:rPr lang="nl-NL" dirty="0" err="1"/>
              <a:t>Heinrich</a:t>
            </a:r>
            <a:r>
              <a:rPr lang="nl-NL" dirty="0"/>
              <a:t> </a:t>
            </a:r>
            <a:r>
              <a:rPr lang="nl-NL" dirty="0" smtClean="0"/>
              <a:t>Bedford-</a:t>
            </a:r>
            <a:r>
              <a:rPr lang="nl-NL" dirty="0" err="1" smtClean="0"/>
              <a:t>Strohm</a:t>
            </a:r>
            <a:r>
              <a:rPr lang="nl-NL" dirty="0" smtClean="0"/>
              <a:t/>
            </a:r>
            <a:br>
              <a:rPr lang="nl-NL" dirty="0" smtClean="0"/>
            </a:br>
            <a:r>
              <a:rPr lang="nl-NL" dirty="0" smtClean="0"/>
              <a:t>over profetisch spreken in het publieke domein</a:t>
            </a:r>
            <a:endParaRPr lang="nl-NL" dirty="0"/>
          </a:p>
        </p:txBody>
      </p:sp>
      <p:graphicFrame>
        <p:nvGraphicFramePr>
          <p:cNvPr id="4" name="Diagram 3"/>
          <p:cNvGraphicFramePr/>
          <p:nvPr>
            <p:extLst>
              <p:ext uri="{D42A27DB-BD31-4B8C-83A1-F6EECF244321}">
                <p14:modId xmlns:p14="http://schemas.microsoft.com/office/powerpoint/2010/main" val="3617914290"/>
              </p:ext>
            </p:extLst>
          </p:nvPr>
        </p:nvGraphicFramePr>
        <p:xfrm>
          <a:off x="1295399" y="2546252"/>
          <a:ext cx="6241816" cy="3270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146" name="Picture 2" descr="http://markweghorst.com/wp-content/uploads/2011/07/TANDWIELEN_200.jpg"/>
          <p:cNvPicPr>
            <a:picLocks noGrp="1" noChangeAspect="1" noChangeArrowheads="1"/>
          </p:cNvPicPr>
          <p:nvPr>
            <p:ph type="pic" idx="1"/>
          </p:nvPr>
        </p:nvPicPr>
        <p:blipFill>
          <a:blip r:embed="rId8">
            <a:extLst>
              <a:ext uri="{28A0092B-C50C-407E-A947-70E740481C1C}">
                <a14:useLocalDpi xmlns:a14="http://schemas.microsoft.com/office/drawing/2010/main" val="0"/>
              </a:ext>
            </a:extLst>
          </a:blip>
          <a:srcRect l="17919" r="1791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7876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1295399" y="1582749"/>
            <a:ext cx="6241816" cy="750511"/>
          </a:xfrm>
        </p:spPr>
        <p:txBody>
          <a:bodyPr>
            <a:normAutofit fontScale="90000"/>
          </a:bodyPr>
          <a:lstStyle/>
          <a:p>
            <a:r>
              <a:rPr lang="nl-NL" dirty="0" smtClean="0"/>
              <a:t>10 conclusies dr. </a:t>
            </a:r>
            <a:r>
              <a:rPr lang="nl-NL" dirty="0" err="1"/>
              <a:t>Heinrich</a:t>
            </a:r>
            <a:r>
              <a:rPr lang="nl-NL" dirty="0"/>
              <a:t> </a:t>
            </a:r>
            <a:r>
              <a:rPr lang="nl-NL" dirty="0" smtClean="0"/>
              <a:t>Bedford-</a:t>
            </a:r>
            <a:r>
              <a:rPr lang="nl-NL" dirty="0" err="1" smtClean="0"/>
              <a:t>Strohm</a:t>
            </a:r>
            <a:r>
              <a:rPr lang="nl-NL" dirty="0" smtClean="0"/>
              <a:t/>
            </a:r>
            <a:br>
              <a:rPr lang="nl-NL" dirty="0" smtClean="0"/>
            </a:br>
            <a:r>
              <a:rPr lang="nl-NL" dirty="0" smtClean="0"/>
              <a:t>over profetisch spreken in het publieke domein</a:t>
            </a:r>
            <a:endParaRPr lang="nl-NL" dirty="0"/>
          </a:p>
        </p:txBody>
      </p:sp>
      <p:graphicFrame>
        <p:nvGraphicFramePr>
          <p:cNvPr id="4" name="Diagram 3"/>
          <p:cNvGraphicFramePr/>
          <p:nvPr>
            <p:extLst>
              <p:ext uri="{D42A27DB-BD31-4B8C-83A1-F6EECF244321}">
                <p14:modId xmlns:p14="http://schemas.microsoft.com/office/powerpoint/2010/main" val="1903436695"/>
              </p:ext>
            </p:extLst>
          </p:nvPr>
        </p:nvGraphicFramePr>
        <p:xfrm>
          <a:off x="1295399" y="2899317"/>
          <a:ext cx="6241816" cy="2917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http://markweghorst.com/wp-content/uploads/2011/07/TANDWIELEN_200.jpg"/>
          <p:cNvPicPr>
            <a:picLocks noGrp="1" noChangeAspect="1" noChangeArrowheads="1"/>
          </p:cNvPicPr>
          <p:nvPr>
            <p:ph type="pic" idx="1"/>
          </p:nvPr>
        </p:nvPicPr>
        <p:blipFill>
          <a:blip r:embed="rId8">
            <a:extLst>
              <a:ext uri="{28A0092B-C50C-407E-A947-70E740481C1C}">
                <a14:useLocalDpi xmlns:a14="http://schemas.microsoft.com/office/drawing/2010/main" val="0"/>
              </a:ext>
            </a:extLst>
          </a:blip>
          <a:srcRect l="17919" r="1791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6837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1295399" y="1582749"/>
            <a:ext cx="6241816" cy="750511"/>
          </a:xfrm>
        </p:spPr>
        <p:txBody>
          <a:bodyPr>
            <a:normAutofit fontScale="90000"/>
          </a:bodyPr>
          <a:lstStyle/>
          <a:p>
            <a:r>
              <a:rPr lang="nl-NL" dirty="0" smtClean="0"/>
              <a:t>Hoofdlijn dr. </a:t>
            </a:r>
            <a:r>
              <a:rPr lang="nl-NL" dirty="0" err="1"/>
              <a:t>Heinrich</a:t>
            </a:r>
            <a:r>
              <a:rPr lang="nl-NL" dirty="0"/>
              <a:t> </a:t>
            </a:r>
            <a:r>
              <a:rPr lang="nl-NL" dirty="0" smtClean="0"/>
              <a:t>Bedford-</a:t>
            </a:r>
            <a:r>
              <a:rPr lang="nl-NL" dirty="0" err="1" smtClean="0"/>
              <a:t>Strohm</a:t>
            </a:r>
            <a:r>
              <a:rPr lang="nl-NL" dirty="0" smtClean="0"/>
              <a:t/>
            </a:r>
            <a:br>
              <a:rPr lang="nl-NL" dirty="0" smtClean="0"/>
            </a:br>
            <a:r>
              <a:rPr lang="nl-NL" dirty="0" smtClean="0"/>
              <a:t>over profetisch spreken in het publieke domein</a:t>
            </a:r>
            <a:endParaRPr lang="nl-NL" dirty="0"/>
          </a:p>
        </p:txBody>
      </p:sp>
      <p:graphicFrame>
        <p:nvGraphicFramePr>
          <p:cNvPr id="4" name="Diagram 3"/>
          <p:cNvGraphicFramePr/>
          <p:nvPr>
            <p:extLst>
              <p:ext uri="{D42A27DB-BD31-4B8C-83A1-F6EECF244321}">
                <p14:modId xmlns:p14="http://schemas.microsoft.com/office/powerpoint/2010/main" val="4081766287"/>
              </p:ext>
            </p:extLst>
          </p:nvPr>
        </p:nvGraphicFramePr>
        <p:xfrm>
          <a:off x="1295399" y="2899317"/>
          <a:ext cx="6241816" cy="2917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http://markweghorst.com/wp-content/uploads/2011/07/TANDWIELEN_200.jpg"/>
          <p:cNvPicPr>
            <a:picLocks noGrp="1" noChangeAspect="1" noChangeArrowheads="1"/>
          </p:cNvPicPr>
          <p:nvPr>
            <p:ph type="pic" idx="1"/>
          </p:nvPr>
        </p:nvPicPr>
        <p:blipFill>
          <a:blip r:embed="rId8">
            <a:extLst>
              <a:ext uri="{28A0092B-C50C-407E-A947-70E740481C1C}">
                <a14:useLocalDpi xmlns:a14="http://schemas.microsoft.com/office/drawing/2010/main" val="0"/>
              </a:ext>
            </a:extLst>
          </a:blip>
          <a:srcRect l="17919" r="1791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5159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1295399" y="1582749"/>
            <a:ext cx="6241816" cy="750511"/>
          </a:xfrm>
        </p:spPr>
        <p:txBody>
          <a:bodyPr/>
          <a:lstStyle/>
          <a:p>
            <a:r>
              <a:rPr lang="nl-NL" dirty="0" smtClean="0"/>
              <a:t>3xM Model</a:t>
            </a:r>
            <a:endParaRPr lang="nl-NL" dirty="0"/>
          </a:p>
        </p:txBody>
      </p:sp>
      <p:sp>
        <p:nvSpPr>
          <p:cNvPr id="9" name="Tijdelijke aanduiding voor tekst 8"/>
          <p:cNvSpPr>
            <a:spLocks noGrp="1"/>
          </p:cNvSpPr>
          <p:nvPr>
            <p:ph type="body" sz="half" idx="2"/>
          </p:nvPr>
        </p:nvSpPr>
        <p:spPr>
          <a:xfrm>
            <a:off x="1295399" y="2899317"/>
            <a:ext cx="6241816" cy="2917283"/>
          </a:xfrm>
        </p:spPr>
        <p:txBody>
          <a:bodyPr>
            <a:normAutofit fontScale="92500" lnSpcReduction="20000"/>
          </a:bodyPr>
          <a:lstStyle/>
          <a:p>
            <a:pPr marL="285750" indent="-285750" algn="l">
              <a:buFontTx/>
              <a:buChar char="-"/>
            </a:pPr>
            <a:r>
              <a:rPr lang="nl-NL" dirty="0" smtClean="0"/>
              <a:t>Het verenigen van (top) kerkleiders in een land/gebied</a:t>
            </a:r>
          </a:p>
          <a:p>
            <a:pPr marL="285750" indent="-285750" algn="l">
              <a:buFontTx/>
              <a:buChar char="-"/>
            </a:pPr>
            <a:r>
              <a:rPr lang="nl-NL" dirty="0" smtClean="0"/>
              <a:t>Maatschappelijke misstanden die in overleg met de kerkleiders worden gekozen. </a:t>
            </a:r>
          </a:p>
          <a:p>
            <a:pPr marL="285750" indent="-285750" algn="l">
              <a:buFontTx/>
              <a:buChar char="-"/>
            </a:pPr>
            <a:r>
              <a:rPr lang="nl-NL" dirty="0" smtClean="0"/>
              <a:t>OT profeten – Jona (</a:t>
            </a:r>
            <a:r>
              <a:rPr lang="nl-NL" dirty="0" err="1" smtClean="0"/>
              <a:t>Ninevé</a:t>
            </a:r>
            <a:r>
              <a:rPr lang="nl-NL" dirty="0" smtClean="0"/>
              <a:t>), Amos over machtsmisbruik, onderdrukking, corruptie van de rechtspraak, Jesaja over de kwade praktijken onder de dekmantel van religie etc. Profetieën werden zowel over Israël als de omringende volken uitgesproken</a:t>
            </a:r>
          </a:p>
          <a:p>
            <a:pPr marL="285750" indent="-285750" algn="l">
              <a:buFontTx/>
              <a:buChar char="-"/>
            </a:pPr>
            <a:r>
              <a:rPr lang="nl-NL" dirty="0" smtClean="0"/>
              <a:t>Dr. </a:t>
            </a:r>
            <a:r>
              <a:rPr lang="nl-NL" dirty="0" err="1" smtClean="0"/>
              <a:t>Mbengu</a:t>
            </a:r>
            <a:r>
              <a:rPr lang="nl-NL" dirty="0" smtClean="0"/>
              <a:t> D. </a:t>
            </a:r>
            <a:r>
              <a:rPr lang="nl-NL" dirty="0" err="1" smtClean="0"/>
              <a:t>Nyiawung</a:t>
            </a:r>
            <a:r>
              <a:rPr lang="nl-NL" dirty="0" smtClean="0"/>
              <a:t> ziet in Lukas 16:19-31 – gelijkenis van de rijke man en arme lazarus het verordineren en bekrachtigen van profetisch getuigen zoals dat eerder door de OT profeten werd gedaan.</a:t>
            </a:r>
          </a:p>
          <a:p>
            <a:pPr marL="285750" indent="-285750" algn="l">
              <a:buFontTx/>
              <a:buChar char="-"/>
            </a:pPr>
            <a:endParaRPr lang="nl-NL" dirty="0" smtClean="0"/>
          </a:p>
          <a:p>
            <a:pPr marL="285750" indent="-285750" algn="l">
              <a:buFontTx/>
              <a:buChar char="-"/>
            </a:pPr>
            <a:endParaRPr lang="nl-NL" dirty="0" smtClean="0"/>
          </a:p>
        </p:txBody>
      </p:sp>
      <p:pic>
        <p:nvPicPr>
          <p:cNvPr id="8" name="Tijdelijke aanduiding voor afbeelding 4"/>
          <p:cNvPicPr>
            <a:picLocks noGrp="1" noChangeAspect="1"/>
          </p:cNvPicPr>
          <p:nvPr>
            <p:ph type="pic" idx="1"/>
          </p:nvPr>
        </p:nvPicPr>
        <p:blipFill>
          <a:blip r:embed="rId2">
            <a:extLst>
              <a:ext uri="{28A0092B-C50C-407E-A947-70E740481C1C}">
                <a14:useLocalDpi xmlns:a14="http://schemas.microsoft.com/office/drawing/2010/main" val="0"/>
              </a:ext>
            </a:extLst>
          </a:blip>
          <a:srcRect l="25939" r="25939"/>
          <a:stretch>
            <a:fillRect/>
          </a:stretch>
        </p:blipFill>
        <p:spPr/>
      </p:pic>
    </p:spTree>
    <p:extLst>
      <p:ext uri="{BB962C8B-B14F-4D97-AF65-F5344CB8AC3E}">
        <p14:creationId xmlns:p14="http://schemas.microsoft.com/office/powerpoint/2010/main" val="6920978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1295399" y="1582749"/>
            <a:ext cx="6241816" cy="750511"/>
          </a:xfrm>
        </p:spPr>
        <p:txBody>
          <a:bodyPr/>
          <a:lstStyle/>
          <a:p>
            <a:r>
              <a:rPr lang="nl-NL" dirty="0" smtClean="0"/>
              <a:t>3xM Model</a:t>
            </a:r>
            <a:endParaRPr lang="nl-NL" dirty="0"/>
          </a:p>
        </p:txBody>
      </p:sp>
      <p:sp>
        <p:nvSpPr>
          <p:cNvPr id="9" name="Tijdelijke aanduiding voor tekst 8"/>
          <p:cNvSpPr>
            <a:spLocks noGrp="1"/>
          </p:cNvSpPr>
          <p:nvPr>
            <p:ph type="body" sz="half" idx="2"/>
          </p:nvPr>
        </p:nvSpPr>
        <p:spPr>
          <a:xfrm>
            <a:off x="1295399" y="2899317"/>
            <a:ext cx="6241816" cy="2184915"/>
          </a:xfrm>
        </p:spPr>
        <p:txBody>
          <a:bodyPr>
            <a:normAutofit fontScale="92500" lnSpcReduction="10000"/>
          </a:bodyPr>
          <a:lstStyle/>
          <a:p>
            <a:pPr marL="285750" indent="-285750" algn="l">
              <a:buFontTx/>
              <a:buChar char="-"/>
            </a:pPr>
            <a:r>
              <a:rPr lang="nl-NL" dirty="0" smtClean="0"/>
              <a:t>Hoe?</a:t>
            </a:r>
          </a:p>
          <a:p>
            <a:pPr marL="285750" indent="-285750" algn="l">
              <a:buFontTx/>
              <a:buChar char="-"/>
            </a:pPr>
            <a:r>
              <a:rPr lang="nl-NL" dirty="0" smtClean="0"/>
              <a:t>1 Kor 14:3 profetie: opbouwend, troostend en bemoedigend</a:t>
            </a:r>
          </a:p>
          <a:p>
            <a:pPr marL="285750" indent="-285750" algn="l">
              <a:buFontTx/>
              <a:buChar char="-"/>
            </a:pPr>
            <a:r>
              <a:rPr lang="nl-NL" dirty="0" smtClean="0"/>
              <a:t>1 </a:t>
            </a:r>
            <a:r>
              <a:rPr lang="nl-NL" dirty="0"/>
              <a:t>Kor 14: 25 -&gt; het onthullen van de geheimenissen van het hart…zodat mensen God gaan prijzen en loven</a:t>
            </a:r>
          </a:p>
          <a:p>
            <a:pPr marL="285750" indent="-285750" algn="l">
              <a:buFontTx/>
              <a:buChar char="-"/>
            </a:pPr>
            <a:r>
              <a:rPr lang="nl-NL" dirty="0" smtClean="0"/>
              <a:t>Rom. 10: 9- 21 Overwin het kwade door het goede</a:t>
            </a:r>
          </a:p>
          <a:p>
            <a:pPr marL="285750" indent="-285750" algn="l">
              <a:buFontTx/>
              <a:buChar char="-"/>
            </a:pPr>
            <a:r>
              <a:rPr lang="nl-NL" dirty="0" smtClean="0"/>
              <a:t>Rom. 11:13-14 anderen tot jaloersheid verwekken</a:t>
            </a:r>
          </a:p>
          <a:p>
            <a:pPr marL="285750" indent="-285750" algn="l">
              <a:buFontTx/>
              <a:buChar char="-"/>
            </a:pPr>
            <a:endParaRPr lang="nl-NL" dirty="0" smtClean="0"/>
          </a:p>
          <a:p>
            <a:pPr marL="285750" indent="-285750" algn="l">
              <a:buFontTx/>
              <a:buChar char="-"/>
            </a:pPr>
            <a:endParaRPr lang="nl-NL" dirty="0" smtClean="0"/>
          </a:p>
        </p:txBody>
      </p:sp>
      <p:pic>
        <p:nvPicPr>
          <p:cNvPr id="6" name="Tijdelijke aanduiding voor afbeelding 4"/>
          <p:cNvPicPr>
            <a:picLocks noGrp="1" noChangeAspect="1"/>
          </p:cNvPicPr>
          <p:nvPr>
            <p:ph type="pic" idx="1"/>
          </p:nvPr>
        </p:nvPicPr>
        <p:blipFill>
          <a:blip r:embed="rId2">
            <a:extLst>
              <a:ext uri="{28A0092B-C50C-407E-A947-70E740481C1C}">
                <a14:useLocalDpi xmlns:a14="http://schemas.microsoft.com/office/drawing/2010/main" val="0"/>
              </a:ext>
            </a:extLst>
          </a:blip>
          <a:srcRect l="25939" r="25939"/>
          <a:stretch>
            <a:fillRect/>
          </a:stretch>
        </p:blipFill>
        <p:spPr/>
      </p:pic>
    </p:spTree>
    <p:extLst>
      <p:ext uri="{BB962C8B-B14F-4D97-AF65-F5344CB8AC3E}">
        <p14:creationId xmlns:p14="http://schemas.microsoft.com/office/powerpoint/2010/main" val="78080232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sch">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716</TotalTime>
  <Words>3614</Words>
  <Application>Microsoft Office PowerPoint</Application>
  <PresentationFormat>Breedbeeld</PresentationFormat>
  <Paragraphs>161</Paragraphs>
  <Slides>26</Slides>
  <Notes>4</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26</vt:i4>
      </vt:variant>
    </vt:vector>
  </HeadingPairs>
  <TitlesOfParts>
    <vt:vector size="30" baseType="lpstr">
      <vt:lpstr>Arial</vt:lpstr>
      <vt:lpstr>Calibri</vt:lpstr>
      <vt:lpstr>Garamond</vt:lpstr>
      <vt:lpstr>Organisch</vt:lpstr>
      <vt:lpstr>De rol van profetie in evangelisatie</vt:lpstr>
      <vt:lpstr>Inhoud</vt:lpstr>
      <vt:lpstr>Begripsomschrijvingen</vt:lpstr>
      <vt:lpstr>10 conclusies dr. Heinrich Bedford-Strohm over profetisch spreken in het publieke domein</vt:lpstr>
      <vt:lpstr>10 conclusies dr. Heinrich Bedford-Strohm over profetisch spreken in het publieke domein</vt:lpstr>
      <vt:lpstr>10 conclusies dr. Heinrich Bedford-Strohm over profetisch spreken in het publieke domein</vt:lpstr>
      <vt:lpstr>Hoofdlijn dr. Heinrich Bedford-Strohm over profetisch spreken in het publieke domein</vt:lpstr>
      <vt:lpstr>3xM Model</vt:lpstr>
      <vt:lpstr>3xM Model</vt:lpstr>
      <vt:lpstr>Het 3xM Model</vt:lpstr>
      <vt:lpstr>Voorbeeld: één programma van 3xM</vt:lpstr>
      <vt:lpstr>uitwerking 3xM Model</vt:lpstr>
      <vt:lpstr>Toetsen</vt:lpstr>
      <vt:lpstr>Toetsen</vt:lpstr>
      <vt:lpstr>Toetsen</vt:lpstr>
      <vt:lpstr>Mijn persoonlijk verhaal - I</vt:lpstr>
      <vt:lpstr>Mijn persoonlijk verhaal II</vt:lpstr>
      <vt:lpstr>Mijn persoonlijk verhaal - III</vt:lpstr>
      <vt:lpstr>Verbintenis persoon en organisatie</vt:lpstr>
      <vt:lpstr>Verbintenis persoon en organisatie</vt:lpstr>
      <vt:lpstr>Formuleren van de rol van profetie in evangelisatie in de maatschappij </vt:lpstr>
      <vt:lpstr>Formuleren van de rol van profetie in evangelisatie in de maatschappij </vt:lpstr>
      <vt:lpstr>Het 3xM Model</vt:lpstr>
      <vt:lpstr>Het 3xM Model</vt:lpstr>
      <vt:lpstr>Het 3xM Model</vt:lpstr>
      <vt:lpstr>Formuleren van de rol van profetie in evangelisatie in de maatschappij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Evangelisatie en profetie in de maatschappij</dc:title>
  <dc:creator>Martien Timmer</dc:creator>
  <cp:lastModifiedBy>Martien Timmer</cp:lastModifiedBy>
  <cp:revision>68</cp:revision>
  <dcterms:created xsi:type="dcterms:W3CDTF">2015-12-28T10:34:14Z</dcterms:created>
  <dcterms:modified xsi:type="dcterms:W3CDTF">2016-01-14T12:26:46Z</dcterms:modified>
</cp:coreProperties>
</file>